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85" r:id="rId1"/>
  </p:sldMasterIdLst>
  <p:notesMasterIdLst>
    <p:notesMasterId r:id="rId15"/>
  </p:notesMasterIdLst>
  <p:handoutMasterIdLst>
    <p:handoutMasterId r:id="rId16"/>
  </p:handoutMasterIdLst>
  <p:sldIdLst>
    <p:sldId id="257" r:id="rId2"/>
    <p:sldId id="260" r:id="rId3"/>
    <p:sldId id="258" r:id="rId4"/>
    <p:sldId id="262" r:id="rId5"/>
    <p:sldId id="261" r:id="rId6"/>
    <p:sldId id="263" r:id="rId7"/>
    <p:sldId id="264" r:id="rId8"/>
    <p:sldId id="265" r:id="rId9"/>
    <p:sldId id="266" r:id="rId10"/>
    <p:sldId id="267" r:id="rId11"/>
    <p:sldId id="268" r:id="rId12"/>
    <p:sldId id="270" r:id="rId13"/>
    <p:sldId id="269" r:id="rId14"/>
  </p:sldIdLst>
  <p:sldSz cx="12192000" cy="6858000"/>
  <p:notesSz cx="6858000" cy="9144000"/>
  <p:defaultTextStyle>
    <a:defPPr rtl="0">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Yazar" initials="Y"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1" d="100"/>
          <a:sy n="71" d="100"/>
        </p:scale>
        <p:origin x="576" y="60"/>
      </p:cViewPr>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DA35C9F-C232-442B-BE70-C4E126D198DA}" type="datetime1">
              <a:rPr lang="tr-TR" smtClean="0"/>
              <a:t>16.04.2020</a:t>
            </a:fld>
            <a:endParaRPr lang="en-US"/>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975D426-A9DD-4244-A2CE-1FB6623742C7}" type="slidenum">
              <a:rPr lang="en-US" smtClean="0"/>
              <a:t>‹#›</a:t>
            </a:fld>
            <a:endParaRPr lang="en-US"/>
          </a:p>
        </p:txBody>
      </p:sp>
    </p:spTree>
    <p:extLst>
      <p:ext uri="{BB962C8B-B14F-4D97-AF65-F5344CB8AC3E}">
        <p14:creationId xmlns:p14="http://schemas.microsoft.com/office/powerpoint/2010/main" val="882484457"/>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D1E4E82-621F-47E8-AE67-1308EFA9DB0D}" type="datetime1">
              <a:rPr lang="tr-TR" smtClean="0"/>
              <a:t>16.04.2020</a:t>
            </a:fld>
            <a:endParaRPr lang="en-US"/>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
              <a:t>Asıl metin stillerini düzenlemek için tıklayın</a:t>
            </a:r>
            <a:endParaRPr lang="en-US"/>
          </a:p>
          <a:p>
            <a:pPr lvl="1" rtl="0"/>
            <a:r>
              <a:rPr lang="tr"/>
              <a:t>İkinci düzey</a:t>
            </a:r>
          </a:p>
          <a:p>
            <a:pPr lvl="2" rtl="0"/>
            <a:r>
              <a:rPr lang="tr"/>
              <a:t>Üçüncü düzey</a:t>
            </a:r>
          </a:p>
          <a:p>
            <a:pPr lvl="3" rtl="0"/>
            <a:r>
              <a:rPr lang="tr"/>
              <a:t>Dördüncü düzey</a:t>
            </a:r>
          </a:p>
          <a:p>
            <a:pPr lvl="4" rtl="0"/>
            <a:r>
              <a:rPr lang="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B41D33-19C8-4450-B3C5-BE83E9C8F0BC}" type="slidenum">
              <a:rPr lang="en-US" smtClean="0"/>
              <a:t>‹#›</a:t>
            </a:fld>
            <a:endParaRPr lang="en-US"/>
          </a:p>
        </p:txBody>
      </p:sp>
    </p:spTree>
    <p:extLst>
      <p:ext uri="{BB962C8B-B14F-4D97-AF65-F5344CB8AC3E}">
        <p14:creationId xmlns:p14="http://schemas.microsoft.com/office/powerpoint/2010/main" val="357145525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smtClean="0"/>
              <a:t>Asıl başlık stili için tıklatın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pPr rtl="0"/>
            <a:fld id="{BAE3E5C2-8570-4CA0-95C8-8479B51F19F9}" type="datetime1">
              <a:rPr lang="tr-TR" smtClean="0"/>
              <a:t>16.04.2020</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5516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57763906"/>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smtClean="0"/>
              <a:t>Asıl başlık stili için tıklatın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704835151"/>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smtClean="0"/>
              <a:t>Asıl başlık stili için tıklatın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smtClean="0"/>
              <a:t>Asıl metin stillerini düzenlemek için tıklatın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30236374"/>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14236093"/>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smtClean="0"/>
              <a:t>Asıl başlık stili için tıklatın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4"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136700316"/>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smtClean="0"/>
              <a:t>Asıl başlık stili için tıklatın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4"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02876023"/>
      </p:ext>
    </p:extLst>
  </p:cSld>
  <p:clrMapOvr>
    <a:masterClrMapping/>
  </p:clrMapOvr>
  <p:hf sldNum="0"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501979186"/>
      </p:ext>
    </p:extLst>
  </p:cSld>
  <p:clrMapOvr>
    <a:masterClrMapping/>
  </p:clrMapOvr>
  <p:hf sldNum="0"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pPr rtl="0"/>
            <a:fld id="{11E75463-D346-4FDC-90CB-71C3A7764CE3}" type="datetime1">
              <a:rPr lang="tr-TR" smtClean="0"/>
              <a:t>16.04.2020</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924045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3"/>
          <p:cNvSpPr>
            <a:spLocks noGrp="1"/>
          </p:cNvSpPr>
          <p:nvPr>
            <p:ph type="dt" sz="half" idx="10"/>
          </p:nvPr>
        </p:nvSpPr>
        <p:spPr/>
        <p:txBody>
          <a:bodyPr/>
          <a:lstStyle/>
          <a:p>
            <a:pPr rtl="0"/>
            <a:fld id="{76A9825F-C3AA-4AD4-BC72-1567D71BC87A}" type="datetime1">
              <a:rPr lang="tr-TR" smtClean="0"/>
              <a:t>16.04.2020</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615498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78523486"/>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pPr rtl="0"/>
            <a:fld id="{7BAABCCC-C367-4A2D-8DB7-9636EB5CEFAB}" type="datetime1">
              <a:rPr lang="tr-TR" smtClean="0"/>
              <a:t>16.04.2020</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962339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pPr rtl="0"/>
            <a:fld id="{260A5723-7E83-4DE8-9CF5-5B5F25C1EE7B}" type="datetime1">
              <a:rPr lang="tr-TR" smtClean="0"/>
              <a:t>16.04.2020</a:t>
            </a:fld>
            <a:endParaRPr lang="en-US" dirty="0"/>
          </a:p>
        </p:txBody>
      </p:sp>
      <p:sp>
        <p:nvSpPr>
          <p:cNvPr id="8" name="Footer Placeholder 7"/>
          <p:cNvSpPr>
            <a:spLocks noGrp="1"/>
          </p:cNvSpPr>
          <p:nvPr>
            <p:ph type="ftr" sz="quarter" idx="11"/>
          </p:nvPr>
        </p:nvSpPr>
        <p:spPr/>
        <p:txBody>
          <a:bodyPr/>
          <a:lstStyle/>
          <a:p>
            <a:pPr rtl="0"/>
            <a:endParaRPr lang="en-US" dirty="0"/>
          </a:p>
        </p:txBody>
      </p:sp>
      <p:sp>
        <p:nvSpPr>
          <p:cNvPr id="9" name="Slide Number Placeholder 8"/>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46130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7" name="Date Placeholder 2"/>
          <p:cNvSpPr>
            <a:spLocks noGrp="1"/>
          </p:cNvSpPr>
          <p:nvPr>
            <p:ph type="dt" sz="half" idx="10"/>
          </p:nvPr>
        </p:nvSpPr>
        <p:spPr/>
        <p:txBody>
          <a:bodyPr/>
          <a:lstStyle/>
          <a:p>
            <a:pPr rtl="0"/>
            <a:fld id="{1201F4CF-4430-4EBA-A4DC-CCD8EE39F1D2}" type="datetime1">
              <a:rPr lang="tr-TR" smtClean="0"/>
              <a:t>16.04.2020</a:t>
            </a:fld>
            <a:endParaRPr lang="en-US" dirty="0"/>
          </a:p>
        </p:txBody>
      </p:sp>
      <p:sp>
        <p:nvSpPr>
          <p:cNvPr id="5" name="Footer Placeholder 3"/>
          <p:cNvSpPr>
            <a:spLocks noGrp="1"/>
          </p:cNvSpPr>
          <p:nvPr>
            <p:ph type="ftr" sz="quarter" idx="11"/>
          </p:nvPr>
        </p:nvSpPr>
        <p:spPr/>
        <p:txBody>
          <a:bodyPr/>
          <a:lstStyle/>
          <a:p>
            <a:pPr rtl="0"/>
            <a:endParaRPr lang="en-US" dirty="0"/>
          </a:p>
        </p:txBody>
      </p:sp>
      <p:sp>
        <p:nvSpPr>
          <p:cNvPr id="6" name="Slide Number Placeholder 4"/>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888126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pPr rtl="0"/>
            <a:fld id="{CBC2B4E8-8C84-402C-951E-E36E7FA0C5CD}" type="datetime1">
              <a:rPr lang="tr-TR" smtClean="0"/>
              <a:t>16.04.2020</a:t>
            </a:fld>
            <a:endParaRPr lang="en-US" dirty="0"/>
          </a:p>
        </p:txBody>
      </p:sp>
      <p:sp>
        <p:nvSpPr>
          <p:cNvPr id="5" name="Footer Placeholder 2"/>
          <p:cNvSpPr>
            <a:spLocks noGrp="1"/>
          </p:cNvSpPr>
          <p:nvPr>
            <p:ph type="ftr" sz="quarter" idx="11"/>
          </p:nvPr>
        </p:nvSpPr>
        <p:spPr/>
        <p:txBody>
          <a:bodyPr/>
          <a:lstStyle/>
          <a:p>
            <a:pPr rtl="0"/>
            <a:endParaRPr lang="en-US" dirty="0"/>
          </a:p>
        </p:txBody>
      </p:sp>
      <p:sp>
        <p:nvSpPr>
          <p:cNvPr id="6" name="Slide Number Placeholder 3"/>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962291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7" name="Date Placeholder 4"/>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5" name="Footer Placeholder 5"/>
          <p:cNvSpPr>
            <a:spLocks noGrp="1"/>
          </p:cNvSpPr>
          <p:nvPr>
            <p:ph type="ftr" sz="quarter" idx="11"/>
          </p:nvPr>
        </p:nvSpPr>
        <p:spPr/>
        <p:txBody>
          <a:bodyPr/>
          <a:lstStyle/>
          <a:p>
            <a:pPr rtl="0"/>
            <a:endParaRPr lang="en-US" dirty="0"/>
          </a:p>
        </p:txBody>
      </p:sp>
      <p:sp>
        <p:nvSpPr>
          <p:cNvPr id="6" name="Slide Number Placeholder 6"/>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535754464"/>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pPr rtl="0"/>
            <a:fld id="{230AB184-A554-4F15-954A-14AE8E8AAB35}" type="datetime1">
              <a:rPr lang="tr-TR" smtClean="0"/>
              <a:t>16.04.2020</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992333560"/>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pPr rtl="0"/>
            <a:fld id="{230AB184-A554-4F15-954A-14AE8E8AAB35}" type="datetime1">
              <a:rPr lang="tr-TR" smtClean="0"/>
              <a:t>16.04.2020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pPr rtl="0"/>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245001614"/>
      </p:ext>
    </p:extLst>
  </p:cSld>
  <p:clrMap bg1="dk1" tx1="lt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Lst>
  <p:hf sldNum="0" hdr="0" ftr="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deep-learning-turkiye/par%C3%A7ac%C4%B1k-s%C3%BCr%C3%BC-optimizasyonu-pso-1402d4fe924a" TargetMode="External"/><Relationship Id="rId7" Type="http://schemas.openxmlformats.org/officeDocument/2006/relationships/hyperlink" Target="http://www.youtube.com/" TargetMode="External"/><Relationship Id="rId2" Type="http://schemas.openxmlformats.org/officeDocument/2006/relationships/hyperlink" Target="https://i.ytimg.com/vi/08v446aEj-0/maxresdefault.jpg" TargetMode="External"/><Relationship Id="rId1" Type="http://schemas.openxmlformats.org/officeDocument/2006/relationships/slideLayout" Target="../slideLayouts/slideLayout2.xml"/><Relationship Id="rId6" Type="http://schemas.openxmlformats.org/officeDocument/2006/relationships/hyperlink" Target="http://www.visualstudiomagazine.com/" TargetMode="External"/><Relationship Id="rId5" Type="http://schemas.openxmlformats.org/officeDocument/2006/relationships/hyperlink" Target="http://www.swarmintelligence.com/" TargetMode="External"/><Relationship Id="rId4" Type="http://schemas.openxmlformats.org/officeDocument/2006/relationships/hyperlink" Target="https://www.muhendisbeyinler.net/parcacik-suru-optimizasyonu/"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Dikdörtgen 17">
            <a:extLst>
              <a:ext uri="{FF2B5EF4-FFF2-40B4-BE49-F238E27FC236}">
                <a16:creationId xmlns="" xmlns:a16="http://schemas.microsoft.com/office/drawing/2014/main" id="{D6D7A0BC-0046-4CAA-8E7F-DCAFE511EA0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Başlık 1">
            <a:extLst>
              <a:ext uri="{FF2B5EF4-FFF2-40B4-BE49-F238E27FC236}">
                <a16:creationId xmlns="" xmlns:a16="http://schemas.microsoft.com/office/drawing/2014/main" id="{1C21E816-31F5-48BB-BD02-D15F2F18B48A}"/>
              </a:ext>
            </a:extLst>
          </p:cNvPr>
          <p:cNvSpPr>
            <a:spLocks noGrp="1"/>
          </p:cNvSpPr>
          <p:nvPr>
            <p:ph type="ctrTitle"/>
          </p:nvPr>
        </p:nvSpPr>
        <p:spPr>
          <a:xfrm>
            <a:off x="1154955" y="1447800"/>
            <a:ext cx="8825658" cy="3329581"/>
          </a:xfrm>
        </p:spPr>
        <p:txBody>
          <a:bodyPr rtlCol="0">
            <a:normAutofit/>
          </a:bodyPr>
          <a:lstStyle/>
          <a:p>
            <a:pPr algn="ctr" rtl="0"/>
            <a:r>
              <a:rPr lang="tr-TR" sz="4000" dirty="0">
                <a:solidFill>
                  <a:schemeClr val="tx1">
                    <a:lumMod val="95000"/>
                    <a:lumOff val="5000"/>
                  </a:schemeClr>
                </a:solidFill>
              </a:rPr>
              <a:t>Yapay zeka</a:t>
            </a:r>
            <a:r>
              <a:rPr lang="tr-TR" dirty="0"/>
              <a:t/>
            </a:r>
            <a:br>
              <a:rPr lang="tr-TR" dirty="0"/>
            </a:br>
            <a:r>
              <a:rPr lang="tr-TR" dirty="0"/>
              <a:t>parçacık sürü optimizasyonu</a:t>
            </a:r>
            <a:endParaRPr lang="tr" dirty="0"/>
          </a:p>
        </p:txBody>
      </p:sp>
      <p:sp>
        <p:nvSpPr>
          <p:cNvPr id="20" name="Dikdörtgen 19">
            <a:extLst>
              <a:ext uri="{FF2B5EF4-FFF2-40B4-BE49-F238E27FC236}">
                <a16:creationId xmlns="" xmlns:a16="http://schemas.microsoft.com/office/drawing/2014/main" id="{E7C6334F-6411-41EC-AD7D-179EDD8B58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Dikdörtgen 21">
            <a:extLst>
              <a:ext uri="{FF2B5EF4-FFF2-40B4-BE49-F238E27FC236}">
                <a16:creationId xmlns="" xmlns:a16="http://schemas.microsoft.com/office/drawing/2014/main" id="{E6B02CEE-3AF8-4349-9B3E-8970E6DF62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Dikdörtgen 23">
            <a:extLst>
              <a:ext uri="{FF2B5EF4-FFF2-40B4-BE49-F238E27FC236}">
                <a16:creationId xmlns="" xmlns:a16="http://schemas.microsoft.com/office/drawing/2014/main" id="{AAA01CF0-3FB5-44EB-B7DE-F2E86374C2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Resim 5" descr="Logonun yakından görünümü&#10;&#10;Açıklama otomatik olarak oluşturulur">
            <a:extLst>
              <a:ext uri="{FF2B5EF4-FFF2-40B4-BE49-F238E27FC236}">
                <a16:creationId xmlns="" xmlns:a16="http://schemas.microsoft.com/office/drawing/2014/main" id="{F1A8C364-94D4-4630-BAD0-78722F3470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grpSp>
        <p:nvGrpSpPr>
          <p:cNvPr id="8" name="object 2"/>
          <p:cNvGrpSpPr/>
          <p:nvPr/>
        </p:nvGrpSpPr>
        <p:grpSpPr>
          <a:xfrm>
            <a:off x="0" y="0"/>
            <a:ext cx="12192000" cy="6857999"/>
            <a:chOff x="0" y="0"/>
            <a:chExt cx="12192000" cy="6857999"/>
          </a:xfrm>
        </p:grpSpPr>
        <p:sp>
          <p:nvSpPr>
            <p:cNvPr id="9" name="object 3"/>
            <p:cNvSpPr/>
            <p:nvPr/>
          </p:nvSpPr>
          <p:spPr>
            <a:xfrm>
              <a:off x="0" y="0"/>
              <a:ext cx="12192000" cy="6857999"/>
            </a:xfrm>
            <a:prstGeom prst="rect">
              <a:avLst/>
            </a:prstGeom>
            <a:blipFill>
              <a:blip r:embed="rId3" cstate="print"/>
              <a:stretch>
                <a:fillRect/>
              </a:stretch>
            </a:blipFill>
          </p:spPr>
          <p:txBody>
            <a:bodyPr wrap="square" lIns="0" tIns="0" rIns="0" bIns="0" rtlCol="0"/>
            <a:lstStyle/>
            <a:p>
              <a:endParaRPr/>
            </a:p>
          </p:txBody>
        </p:sp>
        <p:sp>
          <p:nvSpPr>
            <p:cNvPr id="10" name="object 5"/>
            <p:cNvSpPr/>
            <p:nvPr/>
          </p:nvSpPr>
          <p:spPr>
            <a:xfrm>
              <a:off x="30481" y="2737104"/>
              <a:ext cx="12161518" cy="1242060"/>
            </a:xfrm>
            <a:prstGeom prst="rect">
              <a:avLst/>
            </a:prstGeom>
            <a:blipFill>
              <a:blip r:embed="rId4" cstate="print"/>
              <a:stretch>
                <a:fillRect/>
              </a:stretch>
            </a:blipFill>
          </p:spPr>
          <p:txBody>
            <a:bodyPr wrap="square" lIns="0" tIns="0" rIns="0" bIns="0" rtlCol="0"/>
            <a:lstStyle/>
            <a:p>
              <a:endParaRPr/>
            </a:p>
          </p:txBody>
        </p:sp>
        <p:sp>
          <p:nvSpPr>
            <p:cNvPr id="11" name="object 6"/>
            <p:cNvSpPr/>
            <p:nvPr/>
          </p:nvSpPr>
          <p:spPr>
            <a:xfrm>
              <a:off x="248399" y="2954273"/>
              <a:ext cx="11762117" cy="807212"/>
            </a:xfrm>
            <a:prstGeom prst="rect">
              <a:avLst/>
            </a:prstGeom>
            <a:blipFill>
              <a:blip r:embed="rId5" cstate="print"/>
              <a:stretch>
                <a:fillRect/>
              </a:stretch>
            </a:blipFill>
          </p:spPr>
          <p:txBody>
            <a:bodyPr wrap="square" lIns="0" tIns="0" rIns="0" bIns="0" rtlCol="0"/>
            <a:lstStyle/>
            <a:p>
              <a:endParaRPr/>
            </a:p>
          </p:txBody>
        </p:sp>
        <p:sp>
          <p:nvSpPr>
            <p:cNvPr id="12" name="object 30"/>
            <p:cNvSpPr/>
            <p:nvPr/>
          </p:nvSpPr>
          <p:spPr>
            <a:xfrm>
              <a:off x="198120" y="0"/>
              <a:ext cx="1432560" cy="1370076"/>
            </a:xfrm>
            <a:prstGeom prst="rect">
              <a:avLst/>
            </a:prstGeom>
            <a:blipFill>
              <a:blip r:embed="rId6"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 xmlns:a16="http://schemas.microsoft.com/office/drawing/2014/main" id="{5A8C1079-61E1-4340-8CF2-F49CC0DCA3C7}"/>
              </a:ext>
            </a:extLst>
          </p:cNvPr>
          <p:cNvSpPr>
            <a:spLocks noGrp="1"/>
          </p:cNvSpPr>
          <p:nvPr>
            <p:ph idx="1"/>
          </p:nvPr>
        </p:nvSpPr>
        <p:spPr>
          <a:xfrm>
            <a:off x="581191" y="1148708"/>
            <a:ext cx="11175379" cy="1170543"/>
          </a:xfrm>
        </p:spPr>
        <p:txBody>
          <a:bodyPr>
            <a:normAutofit/>
          </a:bodyPr>
          <a:lstStyle/>
          <a:p>
            <a:r>
              <a:rPr lang="tr-TR" b="1" i="1" dirty="0">
                <a:latin typeface="Times New Roman" panose="02020603050405020304" pitchFamily="18" charset="0"/>
                <a:cs typeface="Times New Roman" panose="02020603050405020304" pitchFamily="18" charset="0"/>
              </a:rPr>
              <a:t>Yeni parçacıkların uygunluk değerleri bulunur.</a:t>
            </a:r>
            <a:endParaRPr lang="tr-TR" dirty="0">
              <a:latin typeface="Times New Roman" panose="02020603050405020304" pitchFamily="18" charset="0"/>
              <a:cs typeface="Times New Roman" panose="02020603050405020304" pitchFamily="18" charset="0"/>
            </a:endParaRPr>
          </a:p>
        </p:txBody>
      </p:sp>
      <p:sp>
        <p:nvSpPr>
          <p:cNvPr id="9" name="Başlık 1">
            <a:extLst>
              <a:ext uri="{FF2B5EF4-FFF2-40B4-BE49-F238E27FC236}">
                <a16:creationId xmlns="" xmlns:a16="http://schemas.microsoft.com/office/drawing/2014/main" id="{B49ED954-B338-456E-B579-35ED32B56781}"/>
              </a:ext>
            </a:extLst>
          </p:cNvPr>
          <p:cNvSpPr txBox="1">
            <a:spLocks/>
          </p:cNvSpPr>
          <p:nvPr/>
        </p:nvSpPr>
        <p:spPr>
          <a:xfrm>
            <a:off x="581192" y="702156"/>
            <a:ext cx="11029616" cy="48656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500" b="1" dirty="0"/>
              <a:t>ÖRNEK UYGULAMA</a:t>
            </a:r>
            <a:endParaRPr lang="tr-TR" sz="2500" dirty="0"/>
          </a:p>
        </p:txBody>
      </p:sp>
      <p:pic>
        <p:nvPicPr>
          <p:cNvPr id="10" name="Resim 9">
            <a:extLst>
              <a:ext uri="{FF2B5EF4-FFF2-40B4-BE49-F238E27FC236}">
                <a16:creationId xmlns="" xmlns:a16="http://schemas.microsoft.com/office/drawing/2014/main" id="{93D6E02D-87CC-4646-9094-06794548E06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6359" y="2165466"/>
            <a:ext cx="1329603" cy="1263534"/>
          </a:xfrm>
          <a:prstGeom prst="rect">
            <a:avLst/>
          </a:prstGeom>
          <a:noFill/>
          <a:ln>
            <a:noFill/>
          </a:ln>
        </p:spPr>
      </p:pic>
      <p:sp>
        <p:nvSpPr>
          <p:cNvPr id="5" name="Dikdörtgen 4">
            <a:extLst>
              <a:ext uri="{FF2B5EF4-FFF2-40B4-BE49-F238E27FC236}">
                <a16:creationId xmlns="" xmlns:a16="http://schemas.microsoft.com/office/drawing/2014/main" id="{CFCF2597-05C6-437A-865C-40D96C418E96}"/>
              </a:ext>
            </a:extLst>
          </p:cNvPr>
          <p:cNvSpPr/>
          <p:nvPr/>
        </p:nvSpPr>
        <p:spPr>
          <a:xfrm>
            <a:off x="581191" y="3744459"/>
            <a:ext cx="10844941" cy="1964833"/>
          </a:xfrm>
          <a:prstGeom prst="rect">
            <a:avLst/>
          </a:prstGeom>
        </p:spPr>
        <p:txBody>
          <a:bodyPr wrap="square">
            <a:spAutoFit/>
          </a:bodyPr>
          <a:lstStyle/>
          <a:p>
            <a:pPr>
              <a:lnSpc>
                <a:spcPct val="107000"/>
              </a:lnSpc>
              <a:spcAft>
                <a:spcPts val="800"/>
              </a:spcAft>
            </a:pPr>
            <a:r>
              <a:rPr lang="tr-TR" sz="1700" dirty="0">
                <a:latin typeface="Times New Roman" panose="02020603050405020304" pitchFamily="18" charset="0"/>
                <a:ea typeface="Calibri" panose="020F0502020204030204" pitchFamily="34" charset="0"/>
                <a:cs typeface="Times New Roman" panose="02020603050405020304" pitchFamily="18" charset="0"/>
              </a:rPr>
              <a:t>Tebrikler.  Daha ilk </a:t>
            </a:r>
            <a:r>
              <a:rPr lang="tr-TR" sz="1700" dirty="0" err="1">
                <a:latin typeface="Times New Roman" panose="02020603050405020304" pitchFamily="18" charset="0"/>
                <a:ea typeface="Calibri" panose="020F0502020204030204" pitchFamily="34" charset="0"/>
                <a:cs typeface="Times New Roman" panose="02020603050405020304" pitchFamily="18" charset="0"/>
              </a:rPr>
              <a:t>iterasyonda</a:t>
            </a:r>
            <a:r>
              <a:rPr lang="tr-TR" sz="1700" dirty="0">
                <a:latin typeface="Times New Roman" panose="02020603050405020304" pitchFamily="18" charset="0"/>
                <a:ea typeface="Calibri" panose="020F0502020204030204" pitchFamily="34" charset="0"/>
                <a:cs typeface="Times New Roman" panose="02020603050405020304" pitchFamily="18" charset="0"/>
              </a:rPr>
              <a:t> bırakın problemin çözümüne yaklaşmayı çözdünüz bile </a:t>
            </a:r>
          </a:p>
          <a:p>
            <a:pPr>
              <a:lnSpc>
                <a:spcPct val="107000"/>
              </a:lnSpc>
              <a:spcAft>
                <a:spcPts val="800"/>
              </a:spcAft>
            </a:pPr>
            <a:r>
              <a:rPr lang="tr-TR" sz="1700" dirty="0">
                <a:latin typeface="Times New Roman" panose="02020603050405020304" pitchFamily="18" charset="0"/>
                <a:ea typeface="Calibri" panose="020F0502020204030204" pitchFamily="34" charset="0"/>
                <a:cs typeface="Times New Roman" panose="02020603050405020304" pitchFamily="18" charset="0"/>
              </a:rPr>
              <a:t>Denklemimizi 0 yapan değer </a:t>
            </a:r>
            <a:r>
              <a:rPr lang="tr-TR" sz="1700" b="1" i="1" dirty="0">
                <a:latin typeface="Times New Roman" panose="02020603050405020304" pitchFamily="18" charset="0"/>
                <a:ea typeface="Calibri" panose="020F0502020204030204" pitchFamily="34" charset="0"/>
                <a:cs typeface="Times New Roman" panose="02020603050405020304" pitchFamily="18" charset="0"/>
              </a:rPr>
              <a:t>-3</a:t>
            </a:r>
            <a:r>
              <a:rPr lang="tr-TR" sz="1700" dirty="0">
                <a:latin typeface="Times New Roman" panose="02020603050405020304" pitchFamily="18" charset="0"/>
                <a:ea typeface="Calibri" panose="020F0502020204030204" pitchFamily="34" charset="0"/>
                <a:cs typeface="Times New Roman" panose="02020603050405020304" pitchFamily="18" charset="0"/>
              </a:rPr>
              <a:t> olarak bulunmuş oldu.</a:t>
            </a:r>
          </a:p>
          <a:p>
            <a:pPr>
              <a:lnSpc>
                <a:spcPct val="107000"/>
              </a:lnSpc>
              <a:spcAft>
                <a:spcPts val="800"/>
              </a:spcAft>
            </a:pPr>
            <a:r>
              <a:rPr lang="tr-TR" sz="1700" dirty="0">
                <a:latin typeface="Times New Roman" panose="02020603050405020304" pitchFamily="18" charset="0"/>
                <a:ea typeface="Calibri" panose="020F0502020204030204" pitchFamily="34" charset="0"/>
                <a:cs typeface="Times New Roman" panose="02020603050405020304" pitchFamily="18" charset="0"/>
              </a:rPr>
              <a:t>Eğer çözüme ulaşamamış olsaydık; yeni parçacıklar da göz ününe alınarak yeniden </a:t>
            </a:r>
            <a:r>
              <a:rPr lang="tr-TR" sz="1700" b="1" i="1" dirty="0" err="1">
                <a:latin typeface="Times New Roman" panose="02020603050405020304" pitchFamily="18" charset="0"/>
                <a:ea typeface="Calibri" panose="020F0502020204030204" pitchFamily="34" charset="0"/>
                <a:cs typeface="Times New Roman" panose="02020603050405020304" pitchFamily="18" charset="0"/>
              </a:rPr>
              <a:t>pbest</a:t>
            </a:r>
            <a:r>
              <a:rPr lang="tr-TR" sz="1700" b="1" i="1" dirty="0">
                <a:latin typeface="Times New Roman" panose="02020603050405020304" pitchFamily="18" charset="0"/>
                <a:ea typeface="Calibri" panose="020F0502020204030204" pitchFamily="34" charset="0"/>
                <a:cs typeface="Times New Roman" panose="02020603050405020304" pitchFamily="18" charset="0"/>
              </a:rPr>
              <a:t> </a:t>
            </a:r>
            <a:r>
              <a:rPr lang="tr-TR" sz="1700" dirty="0">
                <a:latin typeface="Times New Roman" panose="02020603050405020304" pitchFamily="18" charset="0"/>
                <a:ea typeface="Calibri" panose="020F0502020204030204" pitchFamily="34" charset="0"/>
                <a:cs typeface="Times New Roman" panose="02020603050405020304" pitchFamily="18" charset="0"/>
              </a:rPr>
              <a:t>değeri ve bu zamana kadar gelmiş tüm </a:t>
            </a:r>
            <a:r>
              <a:rPr lang="tr-TR" sz="1700" b="1" i="1" dirty="0" err="1">
                <a:latin typeface="Times New Roman" panose="02020603050405020304" pitchFamily="18" charset="0"/>
                <a:ea typeface="Calibri" panose="020F0502020204030204" pitchFamily="34" charset="0"/>
                <a:cs typeface="Times New Roman" panose="02020603050405020304" pitchFamily="18" charset="0"/>
              </a:rPr>
              <a:t>pbest’</a:t>
            </a:r>
            <a:r>
              <a:rPr lang="tr-TR" sz="1700" dirty="0" err="1">
                <a:latin typeface="Times New Roman" panose="02020603050405020304" pitchFamily="18" charset="0"/>
                <a:ea typeface="Calibri" panose="020F0502020204030204" pitchFamily="34" charset="0"/>
                <a:cs typeface="Times New Roman" panose="02020603050405020304" pitchFamily="18" charset="0"/>
              </a:rPr>
              <a:t>lerin</a:t>
            </a:r>
            <a:r>
              <a:rPr lang="tr-TR" sz="1700" dirty="0">
                <a:latin typeface="Times New Roman" panose="02020603050405020304" pitchFamily="18" charset="0"/>
                <a:ea typeface="Calibri" panose="020F0502020204030204" pitchFamily="34" charset="0"/>
                <a:cs typeface="Times New Roman" panose="02020603050405020304" pitchFamily="18" charset="0"/>
              </a:rPr>
              <a:t> en iyisi olan </a:t>
            </a:r>
            <a:r>
              <a:rPr lang="tr-TR" sz="1700" b="1" i="1" dirty="0" err="1">
                <a:latin typeface="Times New Roman" panose="02020603050405020304" pitchFamily="18" charset="0"/>
                <a:ea typeface="Calibri" panose="020F0502020204030204" pitchFamily="34" charset="0"/>
                <a:cs typeface="Times New Roman" panose="02020603050405020304" pitchFamily="18" charset="0"/>
              </a:rPr>
              <a:t>gbest</a:t>
            </a:r>
            <a:r>
              <a:rPr lang="tr-TR" sz="1700" b="1" i="1" dirty="0">
                <a:latin typeface="Times New Roman" panose="02020603050405020304" pitchFamily="18" charset="0"/>
                <a:ea typeface="Calibri" panose="020F0502020204030204" pitchFamily="34" charset="0"/>
                <a:cs typeface="Times New Roman" panose="02020603050405020304" pitchFamily="18" charset="0"/>
              </a:rPr>
              <a:t> </a:t>
            </a:r>
            <a:r>
              <a:rPr lang="tr-TR" sz="1700" dirty="0">
                <a:latin typeface="Times New Roman" panose="02020603050405020304" pitchFamily="18" charset="0"/>
                <a:ea typeface="Calibri" panose="020F0502020204030204" pitchFamily="34" charset="0"/>
                <a:cs typeface="Times New Roman" panose="02020603050405020304" pitchFamily="18" charset="0"/>
              </a:rPr>
              <a:t>değeri belirlenecekti. Ek olarak </a:t>
            </a:r>
            <a:r>
              <a:rPr lang="tr-TR" sz="1700" b="1" dirty="0">
                <a:latin typeface="Times New Roman" panose="02020603050405020304" pitchFamily="18" charset="0"/>
                <a:ea typeface="Calibri" panose="020F0502020204030204" pitchFamily="34" charset="0"/>
                <a:cs typeface="Times New Roman" panose="02020603050405020304" pitchFamily="18" charset="0"/>
              </a:rPr>
              <a:t>rand1 </a:t>
            </a:r>
            <a:r>
              <a:rPr lang="tr-TR" sz="1700" dirty="0">
                <a:latin typeface="Times New Roman" panose="02020603050405020304" pitchFamily="18" charset="0"/>
                <a:ea typeface="Calibri" panose="020F0502020204030204" pitchFamily="34" charset="0"/>
                <a:cs typeface="Times New Roman" panose="02020603050405020304" pitchFamily="18" charset="0"/>
              </a:rPr>
              <a:t>ve </a:t>
            </a:r>
            <a:r>
              <a:rPr lang="tr-TR" sz="1700" b="1" i="1" dirty="0">
                <a:latin typeface="Times New Roman" panose="02020603050405020304" pitchFamily="18" charset="0"/>
                <a:ea typeface="Calibri" panose="020F0502020204030204" pitchFamily="34" charset="0"/>
                <a:cs typeface="Times New Roman" panose="02020603050405020304" pitchFamily="18" charset="0"/>
              </a:rPr>
              <a:t>rand2 </a:t>
            </a:r>
            <a:r>
              <a:rPr lang="tr-TR" sz="1700" dirty="0">
                <a:latin typeface="Times New Roman" panose="02020603050405020304" pitchFamily="18" charset="0"/>
                <a:ea typeface="Calibri" panose="020F0502020204030204" pitchFamily="34" charset="0"/>
                <a:cs typeface="Times New Roman" panose="02020603050405020304" pitchFamily="18" charset="0"/>
              </a:rPr>
              <a:t>değerleri tekrar belirlenip parçacıkların değişimi hesaplanacak ve yeni parçacıklar bulunacaktı. Ve bir kez daha uygunluk değerini bulup çözüme ne kadar yaklaştığımızı değerlendirecektik.</a:t>
            </a:r>
          </a:p>
        </p:txBody>
      </p:sp>
      <p:pic>
        <p:nvPicPr>
          <p:cNvPr id="14" name="Resim 13">
            <a:extLst>
              <a:ext uri="{FF2B5EF4-FFF2-40B4-BE49-F238E27FC236}">
                <a16:creationId xmlns="" xmlns:a16="http://schemas.microsoft.com/office/drawing/2014/main" id="{6C24FEB0-B160-43E3-87B8-C25E5E9AB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807" y="862000"/>
            <a:ext cx="3886002" cy="2914501"/>
          </a:xfrm>
          <a:prstGeom prst="rect">
            <a:avLst/>
          </a:prstGeom>
        </p:spPr>
      </p:pic>
    </p:spTree>
    <p:extLst>
      <p:ext uri="{BB962C8B-B14F-4D97-AF65-F5344CB8AC3E}">
        <p14:creationId xmlns:p14="http://schemas.microsoft.com/office/powerpoint/2010/main" val="3930868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aşlık 1">
            <a:extLst>
              <a:ext uri="{FF2B5EF4-FFF2-40B4-BE49-F238E27FC236}">
                <a16:creationId xmlns="" xmlns:a16="http://schemas.microsoft.com/office/drawing/2014/main" id="{B49ED954-B338-456E-B579-35ED32B56781}"/>
              </a:ext>
            </a:extLst>
          </p:cNvPr>
          <p:cNvSpPr txBox="1">
            <a:spLocks/>
          </p:cNvSpPr>
          <p:nvPr/>
        </p:nvSpPr>
        <p:spPr>
          <a:xfrm>
            <a:off x="581192" y="702156"/>
            <a:ext cx="11029616" cy="48656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500" b="1" dirty="0" err="1"/>
              <a:t>Pso</a:t>
            </a:r>
            <a:r>
              <a:rPr lang="tr-TR" sz="2500" b="1" dirty="0"/>
              <a:t> algoritmasının </a:t>
            </a:r>
            <a:r>
              <a:rPr lang="tr-TR" sz="2500" b="1" dirty="0" smtClean="0"/>
              <a:t>GÜÇLÜ yönü</a:t>
            </a:r>
            <a:endParaRPr lang="tr-TR" sz="2500" dirty="0"/>
          </a:p>
        </p:txBody>
      </p:sp>
      <p:sp>
        <p:nvSpPr>
          <p:cNvPr id="12" name="object 9"/>
          <p:cNvSpPr txBox="1"/>
          <p:nvPr/>
        </p:nvSpPr>
        <p:spPr>
          <a:xfrm>
            <a:off x="1044930" y="2078617"/>
            <a:ext cx="10949305" cy="3275256"/>
          </a:xfrm>
          <a:prstGeom prst="rect">
            <a:avLst/>
          </a:prstGeom>
        </p:spPr>
        <p:txBody>
          <a:bodyPr vert="horz" wrap="square" lIns="0" tIns="12700" rIns="0" bIns="0" rtlCol="0">
            <a:spAutoFit/>
          </a:bodyPr>
          <a:lstStyle/>
          <a:p>
            <a:pPr marL="342900" indent="-342900">
              <a:buFont typeface="Wingdings" panose="05000000000000000000" pitchFamily="2" charset="2"/>
              <a:buChar char="Ø"/>
            </a:pPr>
            <a:r>
              <a:rPr lang="tr-TR" sz="2000" dirty="0">
                <a:latin typeface="Times New Roman" panose="02020603050405020304" pitchFamily="18" charset="0"/>
                <a:cs typeface="Times New Roman" panose="02020603050405020304" pitchFamily="18" charset="0"/>
              </a:rPr>
              <a:t>PSO Algoritmaları her ne kadar </a:t>
            </a:r>
            <a:r>
              <a:rPr lang="tr-TR" sz="2000" dirty="0" smtClean="0">
                <a:latin typeface="Times New Roman" panose="02020603050405020304" pitchFamily="18" charset="0"/>
                <a:cs typeface="Times New Roman" panose="02020603050405020304" pitchFamily="18" charset="0"/>
              </a:rPr>
              <a:t>çözüm uzayı geniş problemleri çözmekte yetersiz olsa da  bu eksikliği kolay uygulanabilirliği ile telafi eder .</a:t>
            </a:r>
          </a:p>
          <a:p>
            <a:pPr marL="342900" indent="-342900">
              <a:buFont typeface="Wingdings" panose="05000000000000000000" pitchFamily="2" charset="2"/>
              <a:buChar char="Ø"/>
            </a:pPr>
            <a:r>
              <a:rPr lang="tr-TR" sz="2000" dirty="0">
                <a:latin typeface="Times New Roman" panose="02020603050405020304" pitchFamily="18" charset="0"/>
                <a:cs typeface="Times New Roman" panose="02020603050405020304" pitchFamily="18" charset="0"/>
              </a:rPr>
              <a:t>PSO </a:t>
            </a:r>
            <a:r>
              <a:rPr lang="tr-TR" sz="2000" dirty="0" smtClean="0">
                <a:latin typeface="Times New Roman" panose="02020603050405020304" pitchFamily="18" charset="0"/>
                <a:cs typeface="Times New Roman" panose="02020603050405020304" pitchFamily="18" charset="0"/>
              </a:rPr>
              <a:t>Algoritmalarında yeni değerlerini belirlenirken yapılan hesaplamalar; herhangi bir diferansiyel denklem ya da </a:t>
            </a:r>
            <a:r>
              <a:rPr lang="tr-TR" sz="2000" dirty="0" err="1" smtClean="0">
                <a:latin typeface="Times New Roman" panose="02020603050405020304" pitchFamily="18" charset="0"/>
                <a:cs typeface="Times New Roman" panose="02020603050405020304" pitchFamily="18" charset="0"/>
              </a:rPr>
              <a:t>gradyan</a:t>
            </a:r>
            <a:r>
              <a:rPr lang="tr-TR" sz="2000" dirty="0" smtClean="0">
                <a:latin typeface="Times New Roman" panose="02020603050405020304" pitchFamily="18" charset="0"/>
                <a:cs typeface="Times New Roman" panose="02020603050405020304" pitchFamily="18" charset="0"/>
              </a:rPr>
              <a:t> hesap gibi karmaşık hesaplar gerektirmediği  için hızlı çalışır.</a:t>
            </a:r>
          </a:p>
          <a:p>
            <a:pPr marL="342900" indent="-342900">
              <a:buFont typeface="Wingdings" panose="05000000000000000000" pitchFamily="2" charset="2"/>
              <a:buChar char="Ø"/>
            </a:pPr>
            <a:r>
              <a:rPr lang="tr-TR" sz="2000" dirty="0">
                <a:latin typeface="Times New Roman" panose="02020603050405020304" pitchFamily="18" charset="0"/>
                <a:cs typeface="Times New Roman" panose="02020603050405020304" pitchFamily="18" charset="0"/>
              </a:rPr>
              <a:t>PSO </a:t>
            </a:r>
            <a:r>
              <a:rPr lang="tr-TR" sz="2000" dirty="0" smtClean="0">
                <a:latin typeface="Times New Roman" panose="02020603050405020304" pitchFamily="18" charset="0"/>
                <a:cs typeface="Times New Roman" panose="02020603050405020304" pitchFamily="18" charset="0"/>
              </a:rPr>
              <a:t>Algoritmalarında kullanılan uygunluk fonksiyonlarında ayarlanması gereken az sayıda parametre olduğundan algoritmanın çalışması hazırdır.</a:t>
            </a:r>
          </a:p>
          <a:p>
            <a:pPr marL="342900" indent="-342900">
              <a:buFont typeface="Wingdings" panose="05000000000000000000" pitchFamily="2" charset="2"/>
              <a:buChar char="Ø"/>
            </a:pPr>
            <a:r>
              <a:rPr lang="tr-TR" sz="2000" dirty="0" smtClean="0">
                <a:latin typeface="Times New Roman" panose="02020603050405020304" pitchFamily="18" charset="0"/>
                <a:cs typeface="Times New Roman" panose="02020603050405020304" pitchFamily="18" charset="0"/>
              </a:rPr>
              <a:t>Yapay sinir eğitimlerinde geri yayılım algoritmalarından daha hızlı olduğu için tercih edilir.</a:t>
            </a:r>
          </a:p>
          <a:p>
            <a:pPr marL="342900" indent="-342900">
              <a:buFont typeface="Wingdings" panose="05000000000000000000" pitchFamily="2" charset="2"/>
              <a:buChar char="Ø"/>
            </a:pPr>
            <a:endParaRPr lang="tr-TR" sz="2400"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tr-TR" sz="2400" dirty="0" smtClean="0">
              <a:solidFill>
                <a:schemeClr val="bg1"/>
              </a:solidFill>
              <a:latin typeface="Times New Roman" panose="02020603050405020304" pitchFamily="18" charset="0"/>
              <a:cs typeface="Times New Roman" panose="02020603050405020304" pitchFamily="18" charset="0"/>
            </a:endParaRPr>
          </a:p>
          <a:p>
            <a:endParaRPr lang="tr-TR"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5236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aşlık 1">
            <a:extLst>
              <a:ext uri="{FF2B5EF4-FFF2-40B4-BE49-F238E27FC236}">
                <a16:creationId xmlns="" xmlns:a16="http://schemas.microsoft.com/office/drawing/2014/main" id="{B49ED954-B338-456E-B579-35ED32B56781}"/>
              </a:ext>
            </a:extLst>
          </p:cNvPr>
          <p:cNvSpPr txBox="1">
            <a:spLocks/>
          </p:cNvSpPr>
          <p:nvPr/>
        </p:nvSpPr>
        <p:spPr>
          <a:xfrm>
            <a:off x="581192" y="702156"/>
            <a:ext cx="11029616" cy="48656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500" b="1" dirty="0" err="1"/>
              <a:t>Pso</a:t>
            </a:r>
            <a:r>
              <a:rPr lang="tr-TR" sz="2500" b="1" dirty="0"/>
              <a:t> algoritmasının zayıf yönü</a:t>
            </a:r>
            <a:endParaRPr lang="tr-TR" sz="2500" dirty="0"/>
          </a:p>
        </p:txBody>
      </p:sp>
      <p:sp>
        <p:nvSpPr>
          <p:cNvPr id="11" name="İçerik Yer Tutucusu 2">
            <a:extLst>
              <a:ext uri="{FF2B5EF4-FFF2-40B4-BE49-F238E27FC236}">
                <a16:creationId xmlns="" xmlns:a16="http://schemas.microsoft.com/office/drawing/2014/main" id="{33DBD6BD-3F03-4C9B-BD60-B699DDEC17E7}"/>
              </a:ext>
            </a:extLst>
          </p:cNvPr>
          <p:cNvSpPr>
            <a:spLocks noGrp="1"/>
          </p:cNvSpPr>
          <p:nvPr>
            <p:ph idx="1"/>
          </p:nvPr>
        </p:nvSpPr>
        <p:spPr>
          <a:xfrm>
            <a:off x="581193" y="1059695"/>
            <a:ext cx="11029615" cy="2240280"/>
          </a:xfrm>
        </p:spPr>
        <p:txBody>
          <a:bodyPr>
            <a:normAutofit/>
          </a:bodyPr>
          <a:lstStyle/>
          <a:p>
            <a:pPr>
              <a:buFont typeface="Wingdings" panose="05000000000000000000" pitchFamily="2" charset="2"/>
              <a:buChar char="Ø"/>
            </a:pPr>
            <a:r>
              <a:rPr lang="tr-TR" sz="2000" dirty="0">
                <a:latin typeface="Times New Roman" panose="02020603050405020304" pitchFamily="18" charset="0"/>
                <a:cs typeface="Times New Roman" panose="02020603050405020304" pitchFamily="18" charset="0"/>
              </a:rPr>
              <a:t>PSO Algoritmaları her ne kadar problemlerin sonucunu bulabilseler de birden fazla çözümü olan problemlerin çözüm uzayını bulmakta yetersiz kalırlar.</a:t>
            </a:r>
          </a:p>
          <a:p>
            <a:pPr>
              <a:buFont typeface="Wingdings" panose="05000000000000000000" pitchFamily="2" charset="2"/>
              <a:buChar char="Ø"/>
            </a:pPr>
            <a:r>
              <a:rPr lang="tr-TR" sz="2000" dirty="0">
                <a:latin typeface="Times New Roman" panose="02020603050405020304" pitchFamily="18" charset="0"/>
                <a:cs typeface="Times New Roman" panose="02020603050405020304" pitchFamily="18" charset="0"/>
              </a:rPr>
              <a:t>Herhangi bir parçacık çözümlerden birisine çok yaklaştığında diğer parçacıklarda onu takip edecek ve bulunan o çözüm etrafında toplanmaya başlayacaktır.</a:t>
            </a:r>
          </a:p>
          <a:p>
            <a:pPr>
              <a:buFont typeface="Wingdings" panose="05000000000000000000" pitchFamily="2" charset="2"/>
              <a:buChar char="Ø"/>
            </a:pPr>
            <a:r>
              <a:rPr lang="tr-TR" sz="2000" dirty="0">
                <a:latin typeface="Times New Roman" panose="02020603050405020304" pitchFamily="18" charset="0"/>
                <a:cs typeface="Times New Roman" panose="02020603050405020304" pitchFamily="18" charset="0"/>
              </a:rPr>
              <a:t>Bu nedenle diğer çözümler bulunamayacak ya da diğer çözümün gölgesinde kalacaklardır.</a:t>
            </a:r>
          </a:p>
        </p:txBody>
      </p:sp>
      <p:pic>
        <p:nvPicPr>
          <p:cNvPr id="13" name="Resim 12">
            <a:extLst>
              <a:ext uri="{FF2B5EF4-FFF2-40B4-BE49-F238E27FC236}">
                <a16:creationId xmlns="" xmlns:a16="http://schemas.microsoft.com/office/drawing/2014/main" id="{8B7C2BFF-4CDE-4981-AC5D-535C8A00CA73}"/>
              </a:ext>
            </a:extLst>
          </p:cNvPr>
          <p:cNvPicPr>
            <a:picLocks noChangeAspect="1"/>
          </p:cNvPicPr>
          <p:nvPr/>
        </p:nvPicPr>
        <p:blipFill>
          <a:blip r:embed="rId2"/>
          <a:stretch>
            <a:fillRect/>
          </a:stretch>
        </p:blipFill>
        <p:spPr>
          <a:xfrm>
            <a:off x="2371205" y="3152554"/>
            <a:ext cx="7449590" cy="2495898"/>
          </a:xfrm>
          <a:prstGeom prst="rect">
            <a:avLst/>
          </a:prstGeom>
        </p:spPr>
      </p:pic>
      <p:sp>
        <p:nvSpPr>
          <p:cNvPr id="15" name="İçerik Yer Tutucusu 2">
            <a:extLst>
              <a:ext uri="{FF2B5EF4-FFF2-40B4-BE49-F238E27FC236}">
                <a16:creationId xmlns="" xmlns:a16="http://schemas.microsoft.com/office/drawing/2014/main" id="{0877663A-BE36-4C08-BE44-D7FC457E1549}"/>
              </a:ext>
            </a:extLst>
          </p:cNvPr>
          <p:cNvSpPr txBox="1">
            <a:spLocks/>
          </p:cNvSpPr>
          <p:nvPr/>
        </p:nvSpPr>
        <p:spPr>
          <a:xfrm>
            <a:off x="581193" y="5369667"/>
            <a:ext cx="11029615" cy="1828495"/>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tr-TR" sz="2000" dirty="0">
                <a:latin typeface="Times New Roman" panose="02020603050405020304" pitchFamily="18" charset="0"/>
                <a:cs typeface="Times New Roman" panose="02020603050405020304" pitchFamily="18" charset="0"/>
              </a:rPr>
              <a:t>Resimdeki mavi noktalar parçacıkları ,diğer noktaların ise problemin çözümünü ifade ettiğini düşünürsek bütün parçacıkların bir çözüm etrafına kümelendiği açıkça görülebilir.</a:t>
            </a:r>
          </a:p>
        </p:txBody>
      </p:sp>
      <p:sp>
        <p:nvSpPr>
          <p:cNvPr id="17" name="Dikdörtgen 16">
            <a:extLst>
              <a:ext uri="{FF2B5EF4-FFF2-40B4-BE49-F238E27FC236}">
                <a16:creationId xmlns="" xmlns:a16="http://schemas.microsoft.com/office/drawing/2014/main" id="{AAA3CC2C-C6BB-422A-A32D-CA8B2B60AEA2}"/>
              </a:ext>
            </a:extLst>
          </p:cNvPr>
          <p:cNvSpPr/>
          <p:nvPr/>
        </p:nvSpPr>
        <p:spPr>
          <a:xfrm>
            <a:off x="4594857" y="5661270"/>
            <a:ext cx="2540247" cy="311367"/>
          </a:xfrm>
          <a:prstGeom prst="rect">
            <a:avLst/>
          </a:prstGeom>
        </p:spPr>
        <p:txBody>
          <a:bodyPr wrap="none">
            <a:spAutoFit/>
          </a:bodyPr>
          <a:lstStyle/>
          <a:p>
            <a:pPr lvl="0" defTabSz="457200">
              <a:lnSpc>
                <a:spcPct val="110000"/>
              </a:lnSpc>
              <a:spcBef>
                <a:spcPct val="20000"/>
              </a:spcBef>
              <a:spcAft>
                <a:spcPts val="600"/>
              </a:spcAft>
              <a:buClr>
                <a:srgbClr val="1CADE4"/>
              </a:buClr>
              <a:buSzPct val="92000"/>
            </a:pPr>
            <a:r>
              <a:rPr lang="tr-TR" sz="1400" b="1" dirty="0">
                <a:solidFill>
                  <a:srgbClr val="335B74"/>
                </a:solidFill>
              </a:rPr>
              <a:t>Resim 3: </a:t>
            </a:r>
            <a:r>
              <a:rPr lang="tr-TR" sz="1400" dirty="0">
                <a:solidFill>
                  <a:srgbClr val="335B74"/>
                </a:solidFill>
              </a:rPr>
              <a:t>Parçacıkların hareketi</a:t>
            </a:r>
          </a:p>
        </p:txBody>
      </p:sp>
    </p:spTree>
    <p:extLst>
      <p:ext uri="{BB962C8B-B14F-4D97-AF65-F5344CB8AC3E}">
        <p14:creationId xmlns:p14="http://schemas.microsoft.com/office/powerpoint/2010/main" val="3267386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aşlık 1">
            <a:extLst>
              <a:ext uri="{FF2B5EF4-FFF2-40B4-BE49-F238E27FC236}">
                <a16:creationId xmlns="" xmlns:a16="http://schemas.microsoft.com/office/drawing/2014/main" id="{B49ED954-B338-456E-B579-35ED32B56781}"/>
              </a:ext>
            </a:extLst>
          </p:cNvPr>
          <p:cNvSpPr txBox="1">
            <a:spLocks/>
          </p:cNvSpPr>
          <p:nvPr/>
        </p:nvSpPr>
        <p:spPr>
          <a:xfrm>
            <a:off x="581192" y="702156"/>
            <a:ext cx="11029616" cy="48656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500" b="1" dirty="0"/>
              <a:t>kaynakça</a:t>
            </a:r>
            <a:endParaRPr lang="tr-TR" sz="2500" dirty="0"/>
          </a:p>
        </p:txBody>
      </p:sp>
      <p:sp>
        <p:nvSpPr>
          <p:cNvPr id="11" name="İçerik Yer Tutucusu 2">
            <a:extLst>
              <a:ext uri="{FF2B5EF4-FFF2-40B4-BE49-F238E27FC236}">
                <a16:creationId xmlns="" xmlns:a16="http://schemas.microsoft.com/office/drawing/2014/main" id="{33DBD6BD-3F03-4C9B-BD60-B699DDEC17E7}"/>
              </a:ext>
            </a:extLst>
          </p:cNvPr>
          <p:cNvSpPr>
            <a:spLocks noGrp="1"/>
          </p:cNvSpPr>
          <p:nvPr>
            <p:ph idx="1"/>
          </p:nvPr>
        </p:nvSpPr>
        <p:spPr>
          <a:xfrm>
            <a:off x="0" y="1188720"/>
            <a:ext cx="13097435" cy="5454127"/>
          </a:xfrm>
        </p:spPr>
        <p:txBody>
          <a:bodyPr>
            <a:noAutofit/>
          </a:bodyPr>
          <a:lstStyle/>
          <a:p>
            <a:r>
              <a:rPr lang="tr-TR" sz="2000" dirty="0">
                <a:solidFill>
                  <a:schemeClr val="tx1"/>
                </a:solidFill>
              </a:rPr>
              <a:t>Resim 1 : </a:t>
            </a:r>
            <a:r>
              <a:rPr lang="tr-TR" sz="2000" u="sng" dirty="0">
                <a:solidFill>
                  <a:schemeClr val="tx1"/>
                </a:solidFill>
                <a:hlinkClick r:id="rId2"/>
              </a:rPr>
              <a:t>https://i.ytimg.com/vi/08v446aEj-0/maxresdefault.jpg</a:t>
            </a:r>
            <a:endParaRPr lang="tr-TR" sz="2000" dirty="0">
              <a:solidFill>
                <a:schemeClr val="tx1"/>
              </a:solidFill>
            </a:endParaRPr>
          </a:p>
          <a:p>
            <a:r>
              <a:rPr lang="tr-TR" sz="2000" dirty="0">
                <a:solidFill>
                  <a:schemeClr val="tx1"/>
                </a:solidFill>
              </a:rPr>
              <a:t>Resim 2 : https://img1.aksam.com.tr/fotogaleri/haber_icerik/images/130820170027505683748.jpg</a:t>
            </a:r>
          </a:p>
          <a:p>
            <a:r>
              <a:rPr lang="tr-TR" sz="2000" dirty="0">
                <a:solidFill>
                  <a:schemeClr val="tx1"/>
                </a:solidFill>
              </a:rPr>
              <a:t> </a:t>
            </a:r>
            <a:r>
              <a:rPr lang="tr-TR" sz="2000" u="sng" dirty="0">
                <a:solidFill>
                  <a:schemeClr val="tx1"/>
                </a:solidFill>
                <a:hlinkClick r:id="rId3"/>
              </a:rPr>
              <a:t>https://medium.com/deep-learning-turkiye/par%C3%A7ac%C4%B1k-s%C3%BCr%C3%BC-optimizasyonu-pso-1402d4fe924a</a:t>
            </a:r>
            <a:endParaRPr lang="tr-TR" sz="2000" u="sng" dirty="0">
              <a:solidFill>
                <a:schemeClr val="tx1"/>
              </a:solidFill>
            </a:endParaRPr>
          </a:p>
          <a:p>
            <a:r>
              <a:rPr lang="tr-TR" sz="2000" dirty="0">
                <a:solidFill>
                  <a:schemeClr val="tx1"/>
                </a:solidFill>
              </a:rPr>
              <a:t>Resim 3 : </a:t>
            </a:r>
            <a:r>
              <a:rPr lang="tr-TR" sz="2000" dirty="0">
                <a:solidFill>
                  <a:schemeClr val="tx1"/>
                </a:solidFill>
                <a:hlinkClick r:id="rId4"/>
              </a:rPr>
              <a:t>https://www.muhendisbeyinler.net/parcacik-suru-optimizasyonu</a:t>
            </a:r>
            <a:r>
              <a:rPr lang="tr-TR" sz="2000" dirty="0" smtClean="0">
                <a:solidFill>
                  <a:schemeClr val="tx1"/>
                </a:solidFill>
                <a:hlinkClick r:id="rId4"/>
              </a:rPr>
              <a:t>/</a:t>
            </a:r>
            <a:endParaRPr lang="tr-TR" sz="2000" dirty="0" smtClean="0">
              <a:solidFill>
                <a:schemeClr val="tx1"/>
              </a:solidFill>
            </a:endParaRPr>
          </a:p>
          <a:p>
            <a:pPr marL="12700">
              <a:lnSpc>
                <a:spcPct val="100000"/>
              </a:lnSpc>
              <a:spcBef>
                <a:spcPts val="105"/>
              </a:spcBef>
            </a:pPr>
            <a:r>
              <a:rPr lang="tr-TR" sz="2000" spc="170" dirty="0">
                <a:solidFill>
                  <a:schemeClr val="tx1"/>
                </a:solidFill>
                <a:latin typeface="Wingdings"/>
                <a:cs typeface="Wingdings"/>
              </a:rPr>
              <a:t></a:t>
            </a:r>
            <a:r>
              <a:rPr lang="tr-TR" sz="2000" spc="170" dirty="0">
                <a:solidFill>
                  <a:schemeClr val="tx1"/>
                </a:solidFill>
                <a:latin typeface="Caladea"/>
                <a:cs typeface="Caladea"/>
                <a:hlinkClick r:id="rId5"/>
              </a:rPr>
              <a:t>www.swarmintelligence.com</a:t>
            </a:r>
            <a:endParaRPr lang="tr-TR" sz="2000" dirty="0">
              <a:solidFill>
                <a:schemeClr val="tx1"/>
              </a:solidFill>
              <a:latin typeface="Caladea"/>
              <a:cs typeface="Caladea"/>
            </a:endParaRPr>
          </a:p>
          <a:p>
            <a:pPr marL="12700">
              <a:lnSpc>
                <a:spcPct val="100000"/>
              </a:lnSpc>
            </a:pPr>
            <a:r>
              <a:rPr lang="tr-TR" sz="2000" spc="155" dirty="0">
                <a:solidFill>
                  <a:schemeClr val="tx1"/>
                </a:solidFill>
                <a:latin typeface="Wingdings"/>
                <a:cs typeface="Wingdings"/>
              </a:rPr>
              <a:t></a:t>
            </a:r>
            <a:r>
              <a:rPr lang="tr-TR" sz="2000" spc="155" dirty="0">
                <a:solidFill>
                  <a:schemeClr val="tx1"/>
                </a:solidFill>
                <a:latin typeface="Caladea"/>
                <a:cs typeface="Caladea"/>
                <a:hlinkClick r:id="rId6"/>
              </a:rPr>
              <a:t>www.visualstudiomagazine.com</a:t>
            </a:r>
            <a:endParaRPr lang="tr-TR" sz="2000" dirty="0">
              <a:solidFill>
                <a:schemeClr val="tx1"/>
              </a:solidFill>
              <a:latin typeface="Caladea"/>
              <a:cs typeface="Caladea"/>
            </a:endParaRPr>
          </a:p>
          <a:p>
            <a:pPr marL="12700">
              <a:lnSpc>
                <a:spcPct val="100000"/>
              </a:lnSpc>
            </a:pPr>
            <a:r>
              <a:rPr lang="tr-TR" sz="2000" spc="280" dirty="0">
                <a:solidFill>
                  <a:schemeClr val="tx1"/>
                </a:solidFill>
                <a:latin typeface="Wingdings"/>
                <a:cs typeface="Wingdings"/>
              </a:rPr>
              <a:t></a:t>
            </a:r>
            <a:r>
              <a:rPr lang="tr-TR" sz="2000" spc="280" dirty="0">
                <a:solidFill>
                  <a:schemeClr val="tx1"/>
                </a:solidFill>
                <a:latin typeface="Caladea"/>
                <a:cs typeface="Caladea"/>
                <a:hlinkClick r:id="rId7"/>
              </a:rPr>
              <a:t>www.youtube.com</a:t>
            </a:r>
            <a:endParaRPr lang="tr-TR" sz="2000" dirty="0">
              <a:solidFill>
                <a:schemeClr val="tx1"/>
              </a:solidFill>
              <a:latin typeface="Caladea"/>
              <a:cs typeface="Caladea"/>
            </a:endParaRPr>
          </a:p>
          <a:p>
            <a:pPr marL="12700">
              <a:lnSpc>
                <a:spcPct val="100000"/>
              </a:lnSpc>
            </a:pPr>
            <a:r>
              <a:rPr lang="tr-TR" sz="2000" spc="250" dirty="0">
                <a:solidFill>
                  <a:schemeClr val="tx1"/>
                </a:solidFill>
                <a:latin typeface="Wingdings"/>
                <a:cs typeface="Wingdings"/>
              </a:rPr>
              <a:t></a:t>
            </a:r>
            <a:r>
              <a:rPr lang="tr-TR" sz="2000" spc="250" dirty="0">
                <a:solidFill>
                  <a:schemeClr val="tx1"/>
                </a:solidFill>
                <a:latin typeface="Caladea"/>
                <a:cs typeface="Caladea"/>
              </a:rPr>
              <a:t>msdn.microsoft.com</a:t>
            </a:r>
          </a:p>
          <a:p>
            <a:pPr marL="12700">
              <a:lnSpc>
                <a:spcPct val="100000"/>
              </a:lnSpc>
            </a:pPr>
            <a:r>
              <a:rPr lang="tr-TR" sz="2000" spc="250" dirty="0">
                <a:solidFill>
                  <a:schemeClr val="tx1"/>
                </a:solidFill>
                <a:latin typeface="Wingdings"/>
                <a:cs typeface="Wingdings"/>
              </a:rPr>
              <a:t></a:t>
            </a:r>
            <a:r>
              <a:rPr lang="tr-TR" sz="2000" dirty="0" err="1">
                <a:solidFill>
                  <a:schemeClr val="tx1"/>
                </a:solidFill>
                <a:latin typeface="Caladea"/>
                <a:cs typeface="Caladea"/>
              </a:rPr>
              <a:t>oduction</a:t>
            </a:r>
            <a:r>
              <a:rPr lang="tr-TR" sz="2000" dirty="0">
                <a:solidFill>
                  <a:schemeClr val="tx1"/>
                </a:solidFill>
                <a:latin typeface="Caladea"/>
                <a:cs typeface="Caladea"/>
              </a:rPr>
              <a:t> </a:t>
            </a:r>
            <a:r>
              <a:rPr lang="tr-TR" sz="2000" dirty="0" err="1">
                <a:solidFill>
                  <a:schemeClr val="tx1"/>
                </a:solidFill>
                <a:latin typeface="Caladea"/>
                <a:cs typeface="Caladea"/>
              </a:rPr>
              <a:t>to</a:t>
            </a:r>
            <a:r>
              <a:rPr lang="tr-TR" sz="2000" dirty="0">
                <a:solidFill>
                  <a:schemeClr val="tx1"/>
                </a:solidFill>
                <a:latin typeface="Caladea"/>
                <a:cs typeface="Caladea"/>
              </a:rPr>
              <a:t> </a:t>
            </a:r>
            <a:r>
              <a:rPr lang="tr-TR" sz="2000" dirty="0" err="1">
                <a:solidFill>
                  <a:schemeClr val="tx1"/>
                </a:solidFill>
                <a:latin typeface="Caladea"/>
                <a:cs typeface="Caladea"/>
              </a:rPr>
              <a:t>Particle</a:t>
            </a:r>
            <a:r>
              <a:rPr lang="tr-TR" sz="2000" dirty="0">
                <a:solidFill>
                  <a:schemeClr val="tx1"/>
                </a:solidFill>
                <a:latin typeface="Caladea"/>
                <a:cs typeface="Caladea"/>
              </a:rPr>
              <a:t> </a:t>
            </a:r>
            <a:r>
              <a:rPr lang="tr-TR" sz="2000" dirty="0" err="1">
                <a:solidFill>
                  <a:schemeClr val="tx1"/>
                </a:solidFill>
                <a:latin typeface="Caladea"/>
                <a:cs typeface="Caladea"/>
              </a:rPr>
              <a:t>Swarm</a:t>
            </a:r>
            <a:r>
              <a:rPr lang="tr-TR" sz="2000" dirty="0">
                <a:solidFill>
                  <a:schemeClr val="tx1"/>
                </a:solidFill>
                <a:latin typeface="Caladea"/>
                <a:cs typeface="Caladea"/>
              </a:rPr>
              <a:t> </a:t>
            </a:r>
            <a:r>
              <a:rPr lang="tr-TR" sz="2000" dirty="0" err="1">
                <a:solidFill>
                  <a:schemeClr val="tx1"/>
                </a:solidFill>
                <a:latin typeface="Caladea"/>
                <a:cs typeface="Caladea"/>
              </a:rPr>
              <a:t>Optimization</a:t>
            </a:r>
            <a:r>
              <a:rPr lang="tr-TR" sz="2000" dirty="0">
                <a:solidFill>
                  <a:schemeClr val="tx1"/>
                </a:solidFill>
                <a:latin typeface="Caladea"/>
                <a:cs typeface="Caladea"/>
              </a:rPr>
              <a:t> </a:t>
            </a:r>
            <a:r>
              <a:rPr lang="tr-TR" sz="2000" dirty="0" err="1">
                <a:solidFill>
                  <a:schemeClr val="tx1"/>
                </a:solidFill>
                <a:latin typeface="Caladea"/>
                <a:cs typeface="Caladea"/>
              </a:rPr>
              <a:t>by</a:t>
            </a:r>
            <a:r>
              <a:rPr lang="tr-TR" sz="2000" dirty="0">
                <a:solidFill>
                  <a:schemeClr val="tx1"/>
                </a:solidFill>
                <a:latin typeface="Caladea"/>
                <a:cs typeface="Caladea"/>
              </a:rPr>
              <a:t> </a:t>
            </a:r>
            <a:r>
              <a:rPr lang="tr-TR" sz="2000" dirty="0" err="1">
                <a:solidFill>
                  <a:schemeClr val="tx1"/>
                </a:solidFill>
                <a:latin typeface="Caladea"/>
                <a:cs typeface="Caladea"/>
              </a:rPr>
              <a:t>Rajib</a:t>
            </a:r>
            <a:r>
              <a:rPr lang="tr-TR" sz="2000" dirty="0">
                <a:solidFill>
                  <a:schemeClr val="tx1"/>
                </a:solidFill>
                <a:latin typeface="Caladea"/>
                <a:cs typeface="Caladea"/>
              </a:rPr>
              <a:t> Kumar </a:t>
            </a:r>
            <a:r>
              <a:rPr lang="tr-TR" sz="2000" dirty="0" err="1">
                <a:solidFill>
                  <a:schemeClr val="tx1"/>
                </a:solidFill>
                <a:latin typeface="Caladea"/>
                <a:cs typeface="Caladea"/>
              </a:rPr>
              <a:t>Bhattacharjee</a:t>
            </a:r>
            <a:r>
              <a:rPr lang="tr-TR" sz="2000" dirty="0">
                <a:solidFill>
                  <a:schemeClr val="tx1"/>
                </a:solidFill>
                <a:latin typeface="Caladea"/>
                <a:cs typeface="Caladea"/>
              </a:rPr>
              <a:t>, </a:t>
            </a:r>
            <a:r>
              <a:rPr lang="tr-TR" sz="2000" dirty="0" err="1">
                <a:solidFill>
                  <a:schemeClr val="tx1"/>
                </a:solidFill>
                <a:latin typeface="Caladea"/>
                <a:cs typeface="Caladea"/>
              </a:rPr>
              <a:t>Department</a:t>
            </a:r>
            <a:r>
              <a:rPr lang="tr-TR" sz="2000" dirty="0">
                <a:solidFill>
                  <a:schemeClr val="tx1"/>
                </a:solidFill>
                <a:latin typeface="Caladea"/>
                <a:cs typeface="Caladea"/>
              </a:rPr>
              <a:t> of </a:t>
            </a:r>
            <a:r>
              <a:rPr lang="tr-TR" sz="2000" dirty="0" err="1">
                <a:solidFill>
                  <a:schemeClr val="tx1"/>
                </a:solidFill>
                <a:latin typeface="Caladea"/>
                <a:cs typeface="Caladea"/>
              </a:rPr>
              <a:t>Civil</a:t>
            </a:r>
            <a:r>
              <a:rPr lang="tr-TR" sz="2000" dirty="0">
                <a:solidFill>
                  <a:schemeClr val="tx1"/>
                </a:solidFill>
                <a:latin typeface="Caladea"/>
                <a:cs typeface="Caladea"/>
              </a:rPr>
              <a:t> </a:t>
            </a:r>
            <a:r>
              <a:rPr lang="tr-TR" sz="2000" dirty="0" err="1">
                <a:solidFill>
                  <a:schemeClr val="tx1"/>
                </a:solidFill>
                <a:latin typeface="Caladea"/>
                <a:cs typeface="Caladea"/>
              </a:rPr>
              <a:t>Engineering,IITGuwahati</a:t>
            </a:r>
            <a:endParaRPr lang="tr-TR" sz="2000" dirty="0">
              <a:solidFill>
                <a:schemeClr val="tx1"/>
              </a:solidFill>
              <a:latin typeface="Caladea"/>
              <a:cs typeface="Caladea"/>
            </a:endParaRPr>
          </a:p>
          <a:p>
            <a:pPr marL="12700">
              <a:lnSpc>
                <a:spcPct val="100000"/>
              </a:lnSpc>
            </a:pPr>
            <a:r>
              <a:rPr lang="tr-TR" sz="2000" spc="250" dirty="0">
                <a:solidFill>
                  <a:schemeClr val="tx1"/>
                </a:solidFill>
                <a:latin typeface="Wingdings"/>
                <a:cs typeface="Wingdings"/>
              </a:rPr>
              <a:t></a:t>
            </a:r>
            <a:r>
              <a:rPr lang="tr-TR" sz="2000" dirty="0" err="1">
                <a:solidFill>
                  <a:schemeClr val="tx1"/>
                </a:solidFill>
                <a:latin typeface="Caladea"/>
                <a:cs typeface="Caladea"/>
              </a:rPr>
              <a:t>Paper</a:t>
            </a:r>
            <a:r>
              <a:rPr lang="tr-TR" sz="2000" dirty="0">
                <a:solidFill>
                  <a:schemeClr val="tx1"/>
                </a:solidFill>
                <a:latin typeface="Caladea"/>
                <a:cs typeface="Caladea"/>
              </a:rPr>
              <a:t> on </a:t>
            </a:r>
            <a:r>
              <a:rPr lang="tr-TR" sz="2000" dirty="0" err="1">
                <a:solidFill>
                  <a:schemeClr val="tx1"/>
                </a:solidFill>
                <a:latin typeface="Caladea"/>
                <a:cs typeface="Caladea"/>
              </a:rPr>
              <a:t>Particle</a:t>
            </a:r>
            <a:r>
              <a:rPr lang="tr-TR" sz="2000" dirty="0">
                <a:solidFill>
                  <a:schemeClr val="tx1"/>
                </a:solidFill>
                <a:latin typeface="Caladea"/>
                <a:cs typeface="Caladea"/>
              </a:rPr>
              <a:t> </a:t>
            </a:r>
            <a:r>
              <a:rPr lang="tr-TR" sz="2000" dirty="0" err="1">
                <a:solidFill>
                  <a:schemeClr val="tx1"/>
                </a:solidFill>
                <a:latin typeface="Caladea"/>
                <a:cs typeface="Caladea"/>
              </a:rPr>
              <a:t>Swarm</a:t>
            </a:r>
            <a:r>
              <a:rPr lang="tr-TR" sz="2000" dirty="0">
                <a:solidFill>
                  <a:schemeClr val="tx1"/>
                </a:solidFill>
                <a:latin typeface="Caladea"/>
                <a:cs typeface="Caladea"/>
              </a:rPr>
              <a:t> </a:t>
            </a:r>
            <a:r>
              <a:rPr lang="tr-TR" sz="2000" dirty="0" err="1">
                <a:solidFill>
                  <a:schemeClr val="tx1"/>
                </a:solidFill>
                <a:latin typeface="Caladea"/>
                <a:cs typeface="Caladea"/>
              </a:rPr>
              <a:t>Optimization</a:t>
            </a:r>
            <a:r>
              <a:rPr lang="tr-TR" sz="2000" dirty="0">
                <a:solidFill>
                  <a:schemeClr val="tx1"/>
                </a:solidFill>
                <a:latin typeface="Caladea"/>
                <a:cs typeface="Caladea"/>
              </a:rPr>
              <a:t> </a:t>
            </a:r>
            <a:r>
              <a:rPr lang="tr-TR" sz="2000" dirty="0" err="1">
                <a:solidFill>
                  <a:schemeClr val="tx1"/>
                </a:solidFill>
                <a:latin typeface="Caladea"/>
                <a:cs typeface="Caladea"/>
              </a:rPr>
              <a:t>by</a:t>
            </a:r>
            <a:r>
              <a:rPr lang="tr-TR" sz="2000" dirty="0">
                <a:solidFill>
                  <a:schemeClr val="tx1"/>
                </a:solidFill>
                <a:latin typeface="Caladea"/>
                <a:cs typeface="Caladea"/>
              </a:rPr>
              <a:t> </a:t>
            </a:r>
            <a:r>
              <a:rPr lang="tr-TR" sz="2000" dirty="0" err="1" smtClean="0">
                <a:solidFill>
                  <a:schemeClr val="tx1"/>
                </a:solidFill>
                <a:latin typeface="Caladea"/>
                <a:cs typeface="Caladea"/>
              </a:rPr>
              <a:t>Gerhard</a:t>
            </a:r>
            <a:r>
              <a:rPr lang="tr-TR" sz="2000" dirty="0" smtClean="0">
                <a:solidFill>
                  <a:schemeClr val="tx1"/>
                </a:solidFill>
                <a:latin typeface="Caladea"/>
                <a:cs typeface="Caladea"/>
              </a:rPr>
              <a:t> </a:t>
            </a:r>
            <a:r>
              <a:rPr lang="tr-TR" sz="2000" dirty="0" err="1" smtClean="0">
                <a:solidFill>
                  <a:schemeClr val="tx1"/>
                </a:solidFill>
                <a:latin typeface="Caladea"/>
                <a:cs typeface="Caladea"/>
              </a:rPr>
              <a:t>Venter,VanderplaatsResearchanddevelopmentInc</a:t>
            </a:r>
            <a:r>
              <a:rPr lang="tr-TR" sz="2000" dirty="0">
                <a:solidFill>
                  <a:schemeClr val="tx1"/>
                </a:solidFill>
                <a:latin typeface="Caladea"/>
                <a:cs typeface="Caladea"/>
              </a:rPr>
              <a:t>.</a:t>
            </a:r>
          </a:p>
          <a:p>
            <a:pPr marL="12700">
              <a:lnSpc>
                <a:spcPct val="100000"/>
              </a:lnSpc>
            </a:pPr>
            <a:endParaRPr lang="tr-TR" sz="1200" dirty="0">
              <a:solidFill>
                <a:schemeClr val="tx1"/>
              </a:solidFill>
              <a:latin typeface="Caladea"/>
              <a:cs typeface="Caladea"/>
            </a:endParaRPr>
          </a:p>
          <a:p>
            <a:endParaRPr lang="tr-TR" sz="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7012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DDBDA91E-7C0C-426A-93B8-B24DDBFDBB78}"/>
              </a:ext>
            </a:extLst>
          </p:cNvPr>
          <p:cNvSpPr>
            <a:spLocks noGrp="1"/>
          </p:cNvSpPr>
          <p:nvPr>
            <p:ph type="title"/>
          </p:nvPr>
        </p:nvSpPr>
        <p:spPr/>
        <p:txBody>
          <a:bodyPr anchor="b">
            <a:normAutofit/>
          </a:bodyPr>
          <a:lstStyle/>
          <a:p>
            <a:pPr algn="ctr"/>
            <a:r>
              <a:rPr lang="tr-TR" b="1" dirty="0"/>
              <a:t>Optimizasyon Ne demektir?</a:t>
            </a:r>
            <a:endParaRPr lang="tr-TR" dirty="0"/>
          </a:p>
        </p:txBody>
      </p:sp>
      <p:sp>
        <p:nvSpPr>
          <p:cNvPr id="3" name="İçerik Yer Tutucusu 2">
            <a:extLst>
              <a:ext uri="{FF2B5EF4-FFF2-40B4-BE49-F238E27FC236}">
                <a16:creationId xmlns="" xmlns:a16="http://schemas.microsoft.com/office/drawing/2014/main" id="{8B668049-5627-46CD-B901-7701EFACBDF0}"/>
              </a:ext>
            </a:extLst>
          </p:cNvPr>
          <p:cNvSpPr>
            <a:spLocks noGrp="1"/>
          </p:cNvSpPr>
          <p:nvPr>
            <p:ph sz="half" idx="1"/>
          </p:nvPr>
        </p:nvSpPr>
        <p:spPr>
          <a:xfrm>
            <a:off x="581192" y="1984811"/>
            <a:ext cx="6296262" cy="4338167"/>
          </a:xfrm>
        </p:spPr>
        <p:txBody>
          <a:bodyPr anchor="ctr">
            <a:noAutofit/>
          </a:bodyPr>
          <a:lstStyle/>
          <a:p>
            <a:pPr>
              <a:lnSpc>
                <a:spcPct val="100000"/>
              </a:lnSpc>
            </a:pPr>
            <a:r>
              <a:rPr lang="tr-TR" sz="1800" dirty="0">
                <a:latin typeface="Times New Roman" panose="02020603050405020304" pitchFamily="18" charset="0"/>
                <a:cs typeface="Times New Roman" panose="02020603050405020304" pitchFamily="18" charset="0"/>
              </a:rPr>
              <a:t>Optimizasyon karşılaşılan problemlere kısıtlamalar dahilinde mümkün olan en iyi sonucu sunabilme olarak ifade edilebilir.</a:t>
            </a:r>
          </a:p>
          <a:p>
            <a:pPr>
              <a:lnSpc>
                <a:spcPct val="100000"/>
              </a:lnSpc>
            </a:pPr>
            <a:r>
              <a:rPr lang="tr-TR" sz="1800" dirty="0">
                <a:latin typeface="Times New Roman" panose="02020603050405020304" pitchFamily="18" charset="0"/>
                <a:cs typeface="Times New Roman" panose="02020603050405020304" pitchFamily="18" charset="0"/>
              </a:rPr>
              <a:t>Örnek vererek daha anlaşılır olmasını sağlayalım:</a:t>
            </a:r>
          </a:p>
          <a:p>
            <a:pPr marL="0" indent="0">
              <a:lnSpc>
                <a:spcPct val="100000"/>
              </a:lnSpc>
              <a:buNone/>
            </a:pPr>
            <a:r>
              <a:rPr lang="tr-TR" sz="1800" dirty="0">
                <a:latin typeface="Times New Roman" panose="02020603050405020304" pitchFamily="18" charset="0"/>
                <a:cs typeface="Times New Roman" panose="02020603050405020304" pitchFamily="18" charset="0"/>
              </a:rPr>
              <a:t>	Bir yatırımcı olduğunuzu ve paranızı yatırabileceğiniz 25 farklı seçeneğinizin olduğunu varsayalım. İçlerinden üçünü seçmek istiyorsunuz. Böyle bir durum için toplam 2300 seçeneğiniz olur. Bir yatırımcı olarak en fazla kar elde etmek istediğinizi de hesaba katarsak tüm bu seçenekleri tek tek denemenin kardan çok uzak olduğunu söylemek hiç de zor olmayacaktır. Kaldı ki piyasa durumu farklı hesaplamaları da beraberinde getirebilir. Bu noktada ise optimizasyon devreye girerek mümkün olan en karlı yatırımı yapmanıza yardımcı olur.</a:t>
            </a:r>
          </a:p>
        </p:txBody>
      </p:sp>
      <p:pic>
        <p:nvPicPr>
          <p:cNvPr id="6146" name="Picture 2" descr="İNŞAAT PROJELERİNDE YENİ DÖNEM: PROJE OPTİMİZASYON ŞİRKETLERİ ...">
            <a:extLst>
              <a:ext uri="{FF2B5EF4-FFF2-40B4-BE49-F238E27FC236}">
                <a16:creationId xmlns="" xmlns:a16="http://schemas.microsoft.com/office/drawing/2014/main" id="{2724B6F0-E686-4D4C-8751-10B9365FFA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000" r="-1" b="-1"/>
          <a:stretch/>
        </p:blipFill>
        <p:spPr bwMode="auto">
          <a:xfrm>
            <a:off x="7042826" y="2256817"/>
            <a:ext cx="4567982" cy="3836421"/>
          </a:xfrm>
          <a:prstGeom prst="rect">
            <a:avLst/>
          </a:prstGeom>
          <a:solidFill>
            <a:srgbClr val="FFFFFF"/>
          </a:solidFill>
          <a:extLst/>
        </p:spPr>
      </p:pic>
    </p:spTree>
    <p:extLst>
      <p:ext uri="{BB962C8B-B14F-4D97-AF65-F5344CB8AC3E}">
        <p14:creationId xmlns:p14="http://schemas.microsoft.com/office/powerpoint/2010/main" val="411540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DDBDA91E-7C0C-426A-93B8-B24DDBFDBB78}"/>
              </a:ext>
            </a:extLst>
          </p:cNvPr>
          <p:cNvSpPr>
            <a:spLocks noGrp="1"/>
          </p:cNvSpPr>
          <p:nvPr>
            <p:ph type="title"/>
          </p:nvPr>
        </p:nvSpPr>
        <p:spPr>
          <a:xfrm>
            <a:off x="581192" y="702156"/>
            <a:ext cx="11029616" cy="877262"/>
          </a:xfrm>
        </p:spPr>
        <p:txBody>
          <a:bodyPr>
            <a:normAutofit fontScale="90000"/>
          </a:bodyPr>
          <a:lstStyle/>
          <a:p>
            <a:pPr algn="ctr"/>
            <a:r>
              <a:rPr lang="tr-TR" dirty="0"/>
              <a:t>Parçacık sürü optimizasyonu nedir?</a:t>
            </a:r>
            <a:br>
              <a:rPr lang="tr-TR" dirty="0"/>
            </a:br>
            <a:endParaRPr lang="tr-TR" dirty="0"/>
          </a:p>
        </p:txBody>
      </p:sp>
      <p:sp>
        <p:nvSpPr>
          <p:cNvPr id="3" name="İçerik Yer Tutucusu 2">
            <a:extLst>
              <a:ext uri="{FF2B5EF4-FFF2-40B4-BE49-F238E27FC236}">
                <a16:creationId xmlns="" xmlns:a16="http://schemas.microsoft.com/office/drawing/2014/main" id="{8B668049-5627-46CD-B901-7701EFACBDF0}"/>
              </a:ext>
            </a:extLst>
          </p:cNvPr>
          <p:cNvSpPr>
            <a:spLocks noGrp="1"/>
          </p:cNvSpPr>
          <p:nvPr>
            <p:ph idx="1"/>
          </p:nvPr>
        </p:nvSpPr>
        <p:spPr>
          <a:xfrm>
            <a:off x="581191" y="1310086"/>
            <a:ext cx="11029615" cy="5113828"/>
          </a:xfrm>
        </p:spPr>
        <p:txBody>
          <a:bodyPr>
            <a:normAutofit/>
          </a:bodyPr>
          <a:lstStyle/>
          <a:p>
            <a:r>
              <a:rPr lang="tr-TR" sz="1800" dirty="0">
                <a:latin typeface="Times New Roman" panose="02020603050405020304" pitchFamily="18" charset="0"/>
                <a:cs typeface="Times New Roman" panose="02020603050405020304" pitchFamily="18" charset="0"/>
              </a:rPr>
              <a:t>Doğa her zaman bilim için ilham kaynağı olmuştur. Aktarmaya çalıştığımız parçacık sürü optimizasyon konusu da  bu duruma örnektir. </a:t>
            </a:r>
          </a:p>
          <a:p>
            <a:r>
              <a:rPr lang="tr-TR" sz="1800" dirty="0" err="1">
                <a:latin typeface="Times New Roman" panose="02020603050405020304" pitchFamily="18" charset="0"/>
                <a:cs typeface="Times New Roman" panose="02020603050405020304" pitchFamily="18" charset="0"/>
              </a:rPr>
              <a:t>Dr.Kennedy</a:t>
            </a:r>
            <a:r>
              <a:rPr lang="tr-TR" sz="1800" b="1" i="1" dirty="0">
                <a:latin typeface="Times New Roman" panose="02020603050405020304" pitchFamily="18" charset="0"/>
                <a:cs typeface="Times New Roman" panose="02020603050405020304" pitchFamily="18" charset="0"/>
              </a:rPr>
              <a:t> </a:t>
            </a:r>
            <a:r>
              <a:rPr lang="tr-TR" sz="1800" dirty="0">
                <a:latin typeface="Times New Roman" panose="02020603050405020304" pitchFamily="18" charset="0"/>
                <a:cs typeface="Times New Roman" panose="02020603050405020304" pitchFamily="18" charset="0"/>
              </a:rPr>
              <a:t>ve </a:t>
            </a:r>
            <a:r>
              <a:rPr lang="tr-TR" sz="1800" dirty="0" err="1">
                <a:latin typeface="Times New Roman" panose="02020603050405020304" pitchFamily="18" charset="0"/>
                <a:cs typeface="Times New Roman" panose="02020603050405020304" pitchFamily="18" charset="0"/>
              </a:rPr>
              <a:t>Dr.Eberhart</a:t>
            </a:r>
            <a:r>
              <a:rPr lang="tr-TR" sz="1800" dirty="0">
                <a:latin typeface="Times New Roman" panose="02020603050405020304" pitchFamily="18" charset="0"/>
                <a:cs typeface="Times New Roman" panose="02020603050405020304" pitchFamily="18" charset="0"/>
              </a:rPr>
              <a:t>, bazı hayvanların; yiyecek bulmak, korunmak gibi temel ihtiyaçlarını karşılamak için beraber hareket ederek her bireyin ortak fayda sağlamasına katkıda bulunan sürü hareketlerini gözlemleyip bu davranış biçimini bilgisayar bilimine uygulamaları sonucu parçacık sürü optimizasyonu adı verilen algoritmayı oluşturulmuşlardır.</a:t>
            </a:r>
          </a:p>
          <a:p>
            <a:r>
              <a:rPr lang="tr-TR" sz="1800" dirty="0">
                <a:latin typeface="Times New Roman" panose="02020603050405020304" pitchFamily="18" charset="0"/>
                <a:cs typeface="Times New Roman" panose="02020603050405020304" pitchFamily="18" charset="0"/>
              </a:rPr>
              <a:t>Peki kuş veya balık gibi hayvanların sürü hareketleri bize optimizasyon konusunda ne anlatıyor olabilir?</a:t>
            </a:r>
          </a:p>
          <a:p>
            <a:r>
              <a:rPr lang="tr-TR" sz="1800" dirty="0">
                <a:latin typeface="Times New Roman" panose="02020603050405020304" pitchFamily="18" charset="0"/>
                <a:cs typeface="Times New Roman" panose="02020603050405020304" pitchFamily="18" charset="0"/>
              </a:rPr>
              <a:t>Optimizasyonun tanımından da hatırlanacağı gibi kısıtlamalar dahilinde mümkün olan en iyi çözüme ulaşabilmeyi hedef olarak gösterebiliriz. Bazı balık ve kuş türlerinde gözlemlenen sürü hareketlerinde sürü içerisindeki hayvanların problem karşısında  iletişim kurarak  ve de birbirlerinin konumlarını takip ederek çözüme ulaşmaları güzel bir optimizasyon örneğidir.  Buradaki problemi bir balık sürüsünün avcıdan kaçması olarak kabul edersek; kısıtlamayı süre ve çözümü sürüde avcıdan en uzak konumdaki  balığın konumuna ulaşmak olarak örnekleyebiliriz.</a:t>
            </a:r>
          </a:p>
        </p:txBody>
      </p:sp>
    </p:spTree>
    <p:extLst>
      <p:ext uri="{BB962C8B-B14F-4D97-AF65-F5344CB8AC3E}">
        <p14:creationId xmlns:p14="http://schemas.microsoft.com/office/powerpoint/2010/main" val="996382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Başlık 1">
            <a:extLst>
              <a:ext uri="{FF2B5EF4-FFF2-40B4-BE49-F238E27FC236}">
                <a16:creationId xmlns="" xmlns:a16="http://schemas.microsoft.com/office/drawing/2014/main" id="{A52AB37D-77CC-4F2F-91E1-5114133FB364}"/>
              </a:ext>
            </a:extLst>
          </p:cNvPr>
          <p:cNvSpPr>
            <a:spLocks noGrp="1"/>
          </p:cNvSpPr>
          <p:nvPr>
            <p:ph type="title"/>
          </p:nvPr>
        </p:nvSpPr>
        <p:spPr>
          <a:xfrm>
            <a:off x="581192" y="702156"/>
            <a:ext cx="11029616" cy="1101706"/>
          </a:xfrm>
        </p:spPr>
        <p:txBody>
          <a:bodyPr>
            <a:normAutofit fontScale="90000"/>
          </a:bodyPr>
          <a:lstStyle/>
          <a:p>
            <a:pPr algn="ctr"/>
            <a:r>
              <a:rPr lang="tr-TR" dirty="0"/>
              <a:t>Hayvan sürülerinin görünüşü</a:t>
            </a:r>
            <a:br>
              <a:rPr lang="tr-TR" dirty="0"/>
            </a:br>
            <a:endParaRPr lang="tr-TR" dirty="0"/>
          </a:p>
        </p:txBody>
      </p:sp>
      <p:pic>
        <p:nvPicPr>
          <p:cNvPr id="7" name="İçerik Yer Tutucusu 6">
            <a:extLst>
              <a:ext uri="{FF2B5EF4-FFF2-40B4-BE49-F238E27FC236}">
                <a16:creationId xmlns="" xmlns:a16="http://schemas.microsoft.com/office/drawing/2014/main" id="{FC5A941E-3A86-471E-B9F5-6FA0086EDFDE}"/>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103313" y="2704748"/>
            <a:ext cx="4395787" cy="2907417"/>
          </a:xfrm>
        </p:spPr>
      </p:pic>
      <p:pic>
        <p:nvPicPr>
          <p:cNvPr id="6" name="İçerik Yer Tutucusu 5" descr="kuş, hayvan, balık, açık hava içeren bir resim&#10;&#10;Açıklama otomatik olarak oluşturuldu">
            <a:extLst>
              <a:ext uri="{FF2B5EF4-FFF2-40B4-BE49-F238E27FC236}">
                <a16:creationId xmlns="" xmlns:a16="http://schemas.microsoft.com/office/drawing/2014/main" id="{BCC25EAA-BB63-4C47-A434-3A50D435A4D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27781" y="2704748"/>
            <a:ext cx="4395788" cy="2907417"/>
          </a:xfrm>
        </p:spPr>
      </p:pic>
      <p:sp>
        <p:nvSpPr>
          <p:cNvPr id="10" name="Metin kutusu 9">
            <a:extLst>
              <a:ext uri="{FF2B5EF4-FFF2-40B4-BE49-F238E27FC236}">
                <a16:creationId xmlns="" xmlns:a16="http://schemas.microsoft.com/office/drawing/2014/main" id="{60DA9622-1F4C-40B3-B469-2023A1F50493}"/>
              </a:ext>
            </a:extLst>
          </p:cNvPr>
          <p:cNvSpPr txBox="1"/>
          <p:nvPr/>
        </p:nvSpPr>
        <p:spPr>
          <a:xfrm>
            <a:off x="1741250" y="6358629"/>
            <a:ext cx="242374" cy="369332"/>
          </a:xfrm>
          <a:prstGeom prst="rect">
            <a:avLst/>
          </a:prstGeom>
          <a:noFill/>
        </p:spPr>
        <p:txBody>
          <a:bodyPr wrap="none" rtlCol="0">
            <a:spAutoFit/>
          </a:bodyPr>
          <a:lstStyle/>
          <a:p>
            <a:r>
              <a:rPr lang="tr-TR" dirty="0"/>
              <a:t> </a:t>
            </a:r>
          </a:p>
        </p:txBody>
      </p:sp>
      <p:sp>
        <p:nvSpPr>
          <p:cNvPr id="13" name="Dikdörtgen 12">
            <a:extLst>
              <a:ext uri="{FF2B5EF4-FFF2-40B4-BE49-F238E27FC236}">
                <a16:creationId xmlns="" xmlns:a16="http://schemas.microsoft.com/office/drawing/2014/main" id="{C8040C98-6186-42EC-BBD3-1C69AEB12728}"/>
              </a:ext>
            </a:extLst>
          </p:cNvPr>
          <p:cNvSpPr/>
          <p:nvPr/>
        </p:nvSpPr>
        <p:spPr>
          <a:xfrm>
            <a:off x="2182870" y="6387610"/>
            <a:ext cx="1990610" cy="311367"/>
          </a:xfrm>
          <a:prstGeom prst="rect">
            <a:avLst/>
          </a:prstGeom>
        </p:spPr>
        <p:txBody>
          <a:bodyPr wrap="none">
            <a:spAutoFit/>
          </a:bodyPr>
          <a:lstStyle/>
          <a:p>
            <a:pPr lvl="0" defTabSz="457200">
              <a:lnSpc>
                <a:spcPct val="110000"/>
              </a:lnSpc>
              <a:spcBef>
                <a:spcPct val="20000"/>
              </a:spcBef>
              <a:spcAft>
                <a:spcPts val="600"/>
              </a:spcAft>
              <a:buClr>
                <a:srgbClr val="1CADE4"/>
              </a:buClr>
              <a:buSzPct val="92000"/>
            </a:pPr>
            <a:r>
              <a:rPr lang="tr-TR" sz="1400" b="1" dirty="0">
                <a:solidFill>
                  <a:srgbClr val="335B74"/>
                </a:solidFill>
              </a:rPr>
              <a:t>Resim 1: </a:t>
            </a:r>
            <a:r>
              <a:rPr lang="tr-TR" sz="1400" dirty="0">
                <a:solidFill>
                  <a:srgbClr val="335B74"/>
                </a:solidFill>
              </a:rPr>
              <a:t>Sığırcık kuşları</a:t>
            </a:r>
          </a:p>
        </p:txBody>
      </p:sp>
      <p:sp>
        <p:nvSpPr>
          <p:cNvPr id="16" name="Dikdörtgen 15">
            <a:extLst>
              <a:ext uri="{FF2B5EF4-FFF2-40B4-BE49-F238E27FC236}">
                <a16:creationId xmlns="" xmlns:a16="http://schemas.microsoft.com/office/drawing/2014/main" id="{3FC777A3-782F-4E7E-B15F-7E5458BA4321}"/>
              </a:ext>
            </a:extLst>
          </p:cNvPr>
          <p:cNvSpPr/>
          <p:nvPr/>
        </p:nvSpPr>
        <p:spPr>
          <a:xfrm>
            <a:off x="7028883" y="6387611"/>
            <a:ext cx="3692357" cy="311367"/>
          </a:xfrm>
          <a:prstGeom prst="rect">
            <a:avLst/>
          </a:prstGeom>
        </p:spPr>
        <p:txBody>
          <a:bodyPr wrap="none">
            <a:spAutoFit/>
          </a:bodyPr>
          <a:lstStyle/>
          <a:p>
            <a:pPr lvl="0" defTabSz="457200">
              <a:lnSpc>
                <a:spcPct val="110000"/>
              </a:lnSpc>
              <a:spcBef>
                <a:spcPct val="20000"/>
              </a:spcBef>
              <a:spcAft>
                <a:spcPts val="600"/>
              </a:spcAft>
              <a:buClr>
                <a:srgbClr val="1CADE4"/>
              </a:buClr>
              <a:buSzPct val="92000"/>
            </a:pPr>
            <a:r>
              <a:rPr lang="tr-TR" sz="1400" b="1" dirty="0">
                <a:solidFill>
                  <a:srgbClr val="335B74"/>
                </a:solidFill>
              </a:rPr>
              <a:t>Resim 2: </a:t>
            </a:r>
            <a:r>
              <a:rPr lang="tr-TR" sz="1400" dirty="0">
                <a:solidFill>
                  <a:srgbClr val="335B74"/>
                </a:solidFill>
              </a:rPr>
              <a:t>Köpekbalığından kaçan balık sürüsü </a:t>
            </a:r>
          </a:p>
        </p:txBody>
      </p:sp>
    </p:spTree>
    <p:extLst>
      <p:ext uri="{BB962C8B-B14F-4D97-AF65-F5344CB8AC3E}">
        <p14:creationId xmlns:p14="http://schemas.microsoft.com/office/powerpoint/2010/main" val="2187847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 xmlns:a16="http://schemas.microsoft.com/office/drawing/2014/main" id="{5A8C1079-61E1-4340-8CF2-F49CC0DCA3C7}"/>
              </a:ext>
            </a:extLst>
          </p:cNvPr>
          <p:cNvSpPr>
            <a:spLocks noGrp="1"/>
          </p:cNvSpPr>
          <p:nvPr>
            <p:ph idx="1"/>
          </p:nvPr>
        </p:nvSpPr>
        <p:spPr>
          <a:xfrm>
            <a:off x="581193" y="822960"/>
            <a:ext cx="4957012" cy="5478087"/>
          </a:xfrm>
        </p:spPr>
        <p:txBody>
          <a:bodyPr/>
          <a:lstStyle/>
          <a:p>
            <a:pPr marL="342900" indent="-342900">
              <a:buFont typeface="+mj-lt"/>
              <a:buAutoNum type="arabicPeriod"/>
            </a:pPr>
            <a:r>
              <a:rPr lang="tr-TR" dirty="0">
                <a:latin typeface="Times New Roman" panose="02020603050405020304" pitchFamily="18" charset="0"/>
                <a:cs typeface="Times New Roman" panose="02020603050405020304" pitchFamily="18" charset="0"/>
              </a:rPr>
              <a:t>Sürünün başlangıç konumu ve parametrelerine rastgele değerler atanır.</a:t>
            </a: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Bütün parçacıkların uygunluk fonksiyonuna göre uygunluk değerleri hesaplanır.</a:t>
            </a: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Her bir parçacığın </a:t>
            </a:r>
            <a:r>
              <a:rPr lang="tr-TR" dirty="0" err="1">
                <a:latin typeface="Times New Roman" panose="02020603050405020304" pitchFamily="18" charset="0"/>
                <a:cs typeface="Times New Roman" panose="02020603050405020304" pitchFamily="18" charset="0"/>
              </a:rPr>
              <a:t>pbest</a:t>
            </a:r>
            <a:r>
              <a:rPr lang="tr-TR" dirty="0">
                <a:latin typeface="Times New Roman" panose="02020603050405020304" pitchFamily="18" charset="0"/>
                <a:cs typeface="Times New Roman" panose="02020603050405020304" pitchFamily="18" charset="0"/>
              </a:rPr>
              <a:t> değeri bulunur.</a:t>
            </a: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Sürünün geneline bakılarak </a:t>
            </a:r>
            <a:r>
              <a:rPr lang="tr-TR" dirty="0" err="1">
                <a:latin typeface="Times New Roman" panose="02020603050405020304" pitchFamily="18" charset="0"/>
                <a:cs typeface="Times New Roman" panose="02020603050405020304" pitchFamily="18" charset="0"/>
              </a:rPr>
              <a:t>gbest</a:t>
            </a:r>
            <a:r>
              <a:rPr lang="tr-TR" dirty="0">
                <a:latin typeface="Times New Roman" panose="02020603050405020304" pitchFamily="18" charset="0"/>
                <a:cs typeface="Times New Roman" panose="02020603050405020304" pitchFamily="18" charset="0"/>
              </a:rPr>
              <a:t> değeri bulunur.</a:t>
            </a: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Sürünün konumu ve parametreleri tekrar hesaplanır.</a:t>
            </a:r>
          </a:p>
          <a:p>
            <a:pPr marL="342900" indent="-342900">
              <a:buFont typeface="+mj-lt"/>
              <a:buAutoNum type="arabicPeriod"/>
            </a:pPr>
            <a:r>
              <a:rPr lang="tr-TR" dirty="0">
                <a:latin typeface="Times New Roman" panose="02020603050405020304" pitchFamily="18" charset="0"/>
                <a:cs typeface="Times New Roman" panose="02020603050405020304" pitchFamily="18" charset="0"/>
              </a:rPr>
              <a:t>İstenilen değer bulunduysa durulur bulunmadı ise 2.adımdan devam edilir.</a:t>
            </a:r>
          </a:p>
        </p:txBody>
      </p:sp>
      <p:pic>
        <p:nvPicPr>
          <p:cNvPr id="8" name="Resim 7">
            <a:extLst>
              <a:ext uri="{FF2B5EF4-FFF2-40B4-BE49-F238E27FC236}">
                <a16:creationId xmlns="" xmlns:a16="http://schemas.microsoft.com/office/drawing/2014/main" id="{9AE4BEA7-82D5-4CB5-ACAE-D211EED5C53B}"/>
              </a:ext>
            </a:extLst>
          </p:cNvPr>
          <p:cNvPicPr>
            <a:picLocks noChangeAspect="1"/>
          </p:cNvPicPr>
          <p:nvPr/>
        </p:nvPicPr>
        <p:blipFill>
          <a:blip r:embed="rId2"/>
          <a:stretch>
            <a:fillRect/>
          </a:stretch>
        </p:blipFill>
        <p:spPr>
          <a:xfrm>
            <a:off x="6653797" y="1598608"/>
            <a:ext cx="4752808" cy="4316167"/>
          </a:xfrm>
          <a:prstGeom prst="rect">
            <a:avLst/>
          </a:prstGeom>
        </p:spPr>
      </p:pic>
      <p:sp>
        <p:nvSpPr>
          <p:cNvPr id="9" name="Başlık 1">
            <a:extLst>
              <a:ext uri="{FF2B5EF4-FFF2-40B4-BE49-F238E27FC236}">
                <a16:creationId xmlns="" xmlns:a16="http://schemas.microsoft.com/office/drawing/2014/main" id="{B49ED954-B338-456E-B579-35ED32B56781}"/>
              </a:ext>
            </a:extLst>
          </p:cNvPr>
          <p:cNvSpPr txBox="1">
            <a:spLocks/>
          </p:cNvSpPr>
          <p:nvPr/>
        </p:nvSpPr>
        <p:spPr>
          <a:xfrm>
            <a:off x="581192" y="702156"/>
            <a:ext cx="11029616" cy="48656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500" b="1" dirty="0"/>
              <a:t>PSO algoritmasının işleyişi</a:t>
            </a:r>
            <a:endParaRPr lang="tr-TR" sz="2500" dirty="0"/>
          </a:p>
        </p:txBody>
      </p:sp>
    </p:spTree>
    <p:extLst>
      <p:ext uri="{BB962C8B-B14F-4D97-AF65-F5344CB8AC3E}">
        <p14:creationId xmlns:p14="http://schemas.microsoft.com/office/powerpoint/2010/main" val="2356774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çerik Yer Tutucusu 2">
                <a:extLst>
                  <a:ext uri="{FF2B5EF4-FFF2-40B4-BE49-F238E27FC236}">
                    <a16:creationId xmlns="" xmlns:a16="http://schemas.microsoft.com/office/drawing/2014/main" id="{5A8C1079-61E1-4340-8CF2-F49CC0DCA3C7}"/>
                  </a:ext>
                </a:extLst>
              </p:cNvPr>
              <p:cNvSpPr>
                <a:spLocks noGrp="1"/>
              </p:cNvSpPr>
              <p:nvPr>
                <p:ph idx="1"/>
              </p:nvPr>
            </p:nvSpPr>
            <p:spPr>
              <a:xfrm>
                <a:off x="581192" y="1507192"/>
                <a:ext cx="11110221" cy="5075854"/>
              </a:xfrm>
            </p:spPr>
            <p:txBody>
              <a:bodyPr>
                <a:normAutofit lnSpcReduction="10000"/>
              </a:bodyPr>
              <a:lstStyle/>
              <a:p>
                <a:r>
                  <a:rPr lang="tr-TR" dirty="0">
                    <a:latin typeface="Times New Roman" panose="02020603050405020304" pitchFamily="18" charset="0"/>
                    <a:cs typeface="Times New Roman" panose="02020603050405020304" pitchFamily="18" charset="0"/>
                  </a:rPr>
                  <a:t>Sürüdeki herhangi bir parçacığın yeni hız değerini hesaplamak için şu fonksiyon kullanılır.</a:t>
                </a:r>
              </a:p>
              <a:p>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𝒗</m:t>
                        </m:r>
                      </m:e>
                      <m:sub>
                        <m:r>
                          <a:rPr lang="tr-TR" b="1" i="1">
                            <a:latin typeface="Cambria Math" panose="02040503050406030204" pitchFamily="18" charset="0"/>
                          </a:rPr>
                          <m:t>𝒊</m:t>
                        </m:r>
                        <m:r>
                          <a:rPr lang="tr-TR" b="1" i="1">
                            <a:latin typeface="Cambria Math" panose="02040503050406030204" pitchFamily="18" charset="0"/>
                          </a:rPr>
                          <m:t>+</m:t>
                        </m:r>
                        <m:r>
                          <a:rPr lang="tr-TR" b="1" i="1">
                            <a:latin typeface="Cambria Math" panose="02040503050406030204" pitchFamily="18" charset="0"/>
                          </a:rPr>
                          <m:t>𝟏</m:t>
                        </m:r>
                      </m:sub>
                    </m:sSub>
                    <m:r>
                      <a:rPr lang="tr-TR" b="1" i="1">
                        <a:latin typeface="Cambria Math" panose="02040503050406030204" pitchFamily="18" charset="0"/>
                      </a:rPr>
                      <m:t>=</m:t>
                    </m:r>
                    <m:r>
                      <a:rPr lang="tr-TR" b="1" i="1">
                        <a:latin typeface="Cambria Math" panose="02040503050406030204" pitchFamily="18" charset="0"/>
                      </a:rPr>
                      <m:t>𝒘</m:t>
                    </m:r>
                    <m:sSub>
                      <m:sSubPr>
                        <m:ctrlPr>
                          <a:rPr lang="tr-TR" b="1" i="1">
                            <a:latin typeface="Cambria Math" panose="02040503050406030204" pitchFamily="18" charset="0"/>
                          </a:rPr>
                        </m:ctrlPr>
                      </m:sSubPr>
                      <m:e>
                        <m:r>
                          <a:rPr lang="tr-TR" b="1" i="1">
                            <a:latin typeface="Cambria Math" panose="02040503050406030204" pitchFamily="18" charset="0"/>
                          </a:rPr>
                          <m:t>𝒗</m:t>
                        </m:r>
                      </m:e>
                      <m:sub>
                        <m:r>
                          <a:rPr lang="tr-TR" b="1" i="1">
                            <a:latin typeface="Cambria Math" panose="02040503050406030204" pitchFamily="18" charset="0"/>
                          </a:rPr>
                          <m:t>𝒊</m:t>
                        </m:r>
                      </m:sub>
                    </m:sSub>
                    <m:r>
                      <a:rPr lang="tr-TR" b="1" i="1">
                        <a:latin typeface="Cambria Math" panose="02040503050406030204" pitchFamily="18" charset="0"/>
                      </a:rPr>
                      <m:t>+</m:t>
                    </m:r>
                    <m:sSub>
                      <m:sSubPr>
                        <m:ctrlPr>
                          <a:rPr lang="tr-TR" b="1" i="1">
                            <a:latin typeface="Cambria Math" panose="02040503050406030204" pitchFamily="18" charset="0"/>
                          </a:rPr>
                        </m:ctrlPr>
                      </m:sSubPr>
                      <m:e>
                        <m:r>
                          <a:rPr lang="tr-TR" b="1" i="1">
                            <a:latin typeface="Cambria Math" panose="02040503050406030204" pitchFamily="18" charset="0"/>
                          </a:rPr>
                          <m:t>𝒄</m:t>
                        </m:r>
                      </m:e>
                      <m:sub>
                        <m:r>
                          <a:rPr lang="tr-TR" b="1" i="1">
                            <a:latin typeface="Cambria Math" panose="02040503050406030204" pitchFamily="18" charset="0"/>
                          </a:rPr>
                          <m:t>𝟏</m:t>
                        </m:r>
                      </m:sub>
                    </m:sSub>
                    <m:d>
                      <m:dPr>
                        <m:ctrlPr>
                          <a:rPr lang="tr-TR" b="1" i="1">
                            <a:latin typeface="Cambria Math" panose="02040503050406030204" pitchFamily="18" charset="0"/>
                          </a:rPr>
                        </m:ctrlPr>
                      </m:dPr>
                      <m:e>
                        <m:sSub>
                          <m:sSubPr>
                            <m:ctrlPr>
                              <a:rPr lang="tr-TR" b="1" i="1">
                                <a:latin typeface="Cambria Math" panose="02040503050406030204" pitchFamily="18" charset="0"/>
                              </a:rPr>
                            </m:ctrlPr>
                          </m:sSubPr>
                          <m:e>
                            <m:r>
                              <a:rPr lang="tr-TR" b="1" i="1">
                                <a:latin typeface="Cambria Math" panose="02040503050406030204" pitchFamily="18" charset="0"/>
                              </a:rPr>
                              <m:t>𝒓𝒂𝒏𝒅</m:t>
                            </m:r>
                          </m:e>
                          <m:sub>
                            <m:r>
                              <a:rPr lang="tr-TR" b="1" i="1">
                                <a:latin typeface="Cambria Math" panose="02040503050406030204" pitchFamily="18" charset="0"/>
                              </a:rPr>
                              <m:t>𝟏</m:t>
                            </m:r>
                          </m:sub>
                        </m:sSub>
                      </m:e>
                    </m:d>
                    <m:d>
                      <m:dPr>
                        <m:ctrlPr>
                          <a:rPr lang="tr-TR" b="1" i="1">
                            <a:latin typeface="Cambria Math" panose="02040503050406030204" pitchFamily="18" charset="0"/>
                          </a:rPr>
                        </m:ctrlPr>
                      </m:dPr>
                      <m:e>
                        <m:r>
                          <a:rPr lang="tr-TR" b="1" i="1">
                            <a:latin typeface="Cambria Math" panose="02040503050406030204" pitchFamily="18" charset="0"/>
                          </a:rPr>
                          <m:t>𝝆</m:t>
                        </m:r>
                        <m:r>
                          <a:rPr lang="tr-TR" b="1" i="1">
                            <a:latin typeface="Cambria Math" panose="02040503050406030204" pitchFamily="18" charset="0"/>
                          </a:rPr>
                          <m:t>𝒃</m:t>
                        </m:r>
                        <m:r>
                          <a:rPr lang="tr-TR" b="1" i="1">
                            <a:latin typeface="Cambria Math" panose="02040503050406030204" pitchFamily="18" charset="0"/>
                          </a:rPr>
                          <m:t>ⅇ</m:t>
                        </m:r>
                        <m:r>
                          <a:rPr lang="tr-TR" b="1" i="1">
                            <a:latin typeface="Cambria Math" panose="02040503050406030204" pitchFamily="18" charset="0"/>
                          </a:rPr>
                          <m:t>𝒔𝒕</m:t>
                        </m:r>
                        <m:r>
                          <a:rPr lang="tr-TR" b="1" i="1">
                            <a:latin typeface="Cambria Math" panose="02040503050406030204" pitchFamily="18" charset="0"/>
                          </a:rPr>
                          <m:t>−</m:t>
                        </m:r>
                        <m:r>
                          <a:rPr lang="tr-TR" b="1" i="1">
                            <a:latin typeface="Cambria Math" panose="02040503050406030204" pitchFamily="18" charset="0"/>
                          </a:rPr>
                          <m:t>𝒙</m:t>
                        </m:r>
                      </m:e>
                    </m:d>
                    <m:r>
                      <a:rPr lang="tr-TR" b="1" i="1">
                        <a:latin typeface="Cambria Math" panose="02040503050406030204" pitchFamily="18" charset="0"/>
                      </a:rPr>
                      <m:t>+</m:t>
                    </m:r>
                    <m:sSub>
                      <m:sSubPr>
                        <m:ctrlPr>
                          <a:rPr lang="tr-TR" b="1" i="1">
                            <a:latin typeface="Cambria Math" panose="02040503050406030204" pitchFamily="18" charset="0"/>
                          </a:rPr>
                        </m:ctrlPr>
                      </m:sSubPr>
                      <m:e>
                        <m:r>
                          <a:rPr lang="tr-TR" b="1" i="1">
                            <a:latin typeface="Cambria Math" panose="02040503050406030204" pitchFamily="18" charset="0"/>
                          </a:rPr>
                          <m:t>𝒄</m:t>
                        </m:r>
                      </m:e>
                      <m:sub>
                        <m:r>
                          <a:rPr lang="tr-TR" b="1" i="1">
                            <a:latin typeface="Cambria Math" panose="02040503050406030204" pitchFamily="18" charset="0"/>
                          </a:rPr>
                          <m:t>𝟐</m:t>
                        </m:r>
                      </m:sub>
                    </m:sSub>
                    <m:d>
                      <m:dPr>
                        <m:ctrlPr>
                          <a:rPr lang="tr-TR" b="1" i="1">
                            <a:latin typeface="Cambria Math" panose="02040503050406030204" pitchFamily="18" charset="0"/>
                          </a:rPr>
                        </m:ctrlPr>
                      </m:dPr>
                      <m:e>
                        <m:sSub>
                          <m:sSubPr>
                            <m:ctrlPr>
                              <a:rPr lang="tr-TR" b="1" i="1">
                                <a:latin typeface="Cambria Math" panose="02040503050406030204" pitchFamily="18" charset="0"/>
                              </a:rPr>
                            </m:ctrlPr>
                          </m:sSubPr>
                          <m:e>
                            <m:r>
                              <a:rPr lang="tr-TR" b="1" i="1">
                                <a:latin typeface="Cambria Math" panose="02040503050406030204" pitchFamily="18" charset="0"/>
                              </a:rPr>
                              <m:t>𝒓𝒂𝒏𝒅</m:t>
                            </m:r>
                          </m:e>
                          <m:sub>
                            <m:r>
                              <a:rPr lang="tr-TR" b="1" i="1">
                                <a:latin typeface="Cambria Math" panose="02040503050406030204" pitchFamily="18" charset="0"/>
                              </a:rPr>
                              <m:t>𝟐</m:t>
                            </m:r>
                          </m:sub>
                        </m:sSub>
                      </m:e>
                    </m:d>
                    <m:d>
                      <m:dPr>
                        <m:ctrlPr>
                          <a:rPr lang="tr-TR" b="1" i="1">
                            <a:latin typeface="Cambria Math" panose="02040503050406030204" pitchFamily="18" charset="0"/>
                          </a:rPr>
                        </m:ctrlPr>
                      </m:dPr>
                      <m:e>
                        <m:r>
                          <a:rPr lang="tr-TR" b="1" i="1">
                            <a:latin typeface="Cambria Math" panose="02040503050406030204" pitchFamily="18" charset="0"/>
                          </a:rPr>
                          <m:t>𝒈𝒃</m:t>
                        </m:r>
                        <m:r>
                          <a:rPr lang="tr-TR" b="1" i="1" smtClean="0">
                            <a:latin typeface="Cambria Math" panose="02040503050406030204" pitchFamily="18" charset="0"/>
                          </a:rPr>
                          <m:t>𝒆</m:t>
                        </m:r>
                        <m:r>
                          <a:rPr lang="tr-TR" b="1" i="1">
                            <a:latin typeface="Cambria Math" panose="02040503050406030204" pitchFamily="18" charset="0"/>
                          </a:rPr>
                          <m:t>𝒔𝒕</m:t>
                        </m:r>
                        <m:r>
                          <a:rPr lang="tr-TR" b="1" i="1">
                            <a:latin typeface="Cambria Math" panose="02040503050406030204" pitchFamily="18" charset="0"/>
                          </a:rPr>
                          <m:t>−</m:t>
                        </m:r>
                        <m:r>
                          <a:rPr lang="tr-TR" b="1" i="1">
                            <a:latin typeface="Cambria Math" panose="02040503050406030204" pitchFamily="18" charset="0"/>
                          </a:rPr>
                          <m:t>𝒙</m:t>
                        </m:r>
                      </m:e>
                    </m:d>
                  </m:oMath>
                </a14:m>
                <a:endParaRPr lang="tr-TR" b="1"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Bu fonksiyondaki değişkenler şöyle ifade edilebilir.</a:t>
                </a:r>
              </a:p>
              <a:p>
                <a14:m>
                  <m:oMath xmlns:m="http://schemas.openxmlformats.org/officeDocument/2006/math">
                    <m:r>
                      <a:rPr lang="tr-TR" b="1" i="1">
                        <a:latin typeface="Cambria Math" panose="02040503050406030204" pitchFamily="18" charset="0"/>
                      </a:rPr>
                      <m:t>𝒗</m:t>
                    </m:r>
                    <m:r>
                      <a:rPr lang="tr-TR" b="1" i="1">
                        <a:latin typeface="Cambria Math" panose="02040503050406030204" pitchFamily="18" charset="0"/>
                      </a:rPr>
                      <m:t>:</m:t>
                    </m:r>
                  </m:oMath>
                </a14:m>
                <a:r>
                  <a:rPr lang="tr-TR" dirty="0">
                    <a:latin typeface="Times New Roman" panose="02020603050405020304" pitchFamily="18" charset="0"/>
                    <a:cs typeface="Times New Roman" panose="02020603050405020304" pitchFamily="18" charset="0"/>
                  </a:rPr>
                  <a:t> Parçacığın hızı.</a:t>
                </a:r>
              </a:p>
              <a:p>
                <a14:m>
                  <m:oMath xmlns:m="http://schemas.openxmlformats.org/officeDocument/2006/math">
                    <m:r>
                      <a:rPr lang="tr-TR" b="1" i="1">
                        <a:latin typeface="Cambria Math" panose="02040503050406030204" pitchFamily="18" charset="0"/>
                      </a:rPr>
                      <m:t>𝒘</m:t>
                    </m:r>
                    <m:r>
                      <a:rPr lang="tr-TR" b="1" i="1">
                        <a:latin typeface="Cambria Math" panose="02040503050406030204" pitchFamily="18" charset="0"/>
                      </a:rPr>
                      <m:t>:</m:t>
                    </m:r>
                  </m:oMath>
                </a14:m>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Parçacığın şu an ki hızının yeni hıza etkisini belirten değer </a:t>
                </a:r>
                <a14:m>
                  <m:oMath xmlns:m="http://schemas.openxmlformats.org/officeDocument/2006/math">
                    <m:r>
                      <a:rPr lang="tr-TR" i="1">
                        <a:latin typeface="Cambria Math" panose="02040503050406030204" pitchFamily="18" charset="0"/>
                      </a:rPr>
                      <m:t>0.4</m:t>
                    </m:r>
                  </m:oMath>
                </a14:m>
                <a:r>
                  <a:rPr lang="tr-TR" dirty="0">
                    <a:latin typeface="Times New Roman" panose="02020603050405020304" pitchFamily="18" charset="0"/>
                    <a:cs typeface="Times New Roman" panose="02020603050405020304" pitchFamily="18" charset="0"/>
                  </a:rPr>
                  <a:t> ile </a:t>
                </a:r>
                <a14:m>
                  <m:oMath xmlns:m="http://schemas.openxmlformats.org/officeDocument/2006/math">
                    <m:r>
                      <a:rPr lang="tr-TR" i="1">
                        <a:latin typeface="Cambria Math" panose="02040503050406030204" pitchFamily="18" charset="0"/>
                      </a:rPr>
                      <m:t>1.4</m:t>
                    </m:r>
                  </m:oMath>
                </a14:m>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arasında değer alabilir.</a:t>
                </a:r>
              </a:p>
              <a:p>
                <a14:m>
                  <m:oMath xmlns:m="http://schemas.openxmlformats.org/officeDocument/2006/math">
                    <m:r>
                      <a:rPr lang="tr-TR" b="1" i="1">
                        <a:latin typeface="Cambria Math" panose="02040503050406030204" pitchFamily="18" charset="0"/>
                      </a:rPr>
                      <m:t>𝒙</m:t>
                    </m:r>
                    <m:r>
                      <a:rPr lang="tr-TR" b="1" i="1">
                        <a:latin typeface="Cambria Math" panose="02040503050406030204" pitchFamily="18" charset="0"/>
                      </a:rPr>
                      <m:t>:</m:t>
                    </m:r>
                  </m:oMath>
                </a14:m>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Parçacık değeri.</a:t>
                </a:r>
              </a:p>
              <a:p>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𝒓𝒂𝒏𝒅</m:t>
                        </m:r>
                      </m:e>
                      <m:sub>
                        <m:r>
                          <a:rPr lang="tr-TR" b="1" i="1">
                            <a:latin typeface="Cambria Math" panose="02040503050406030204" pitchFamily="18" charset="0"/>
                          </a:rPr>
                          <m:t>𝟏</m:t>
                        </m:r>
                      </m:sub>
                    </m:sSub>
                  </m:oMath>
                </a14:m>
                <a:r>
                  <a:rPr lang="tr-TR" b="1" dirty="0">
                    <a:latin typeface="Times New Roman" panose="02020603050405020304" pitchFamily="18" charset="0"/>
                    <a:cs typeface="Times New Roman" panose="02020603050405020304" pitchFamily="18" charset="0"/>
                  </a:rPr>
                  <a:t> ve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𝒓𝒂𝒏𝒅</m:t>
                        </m:r>
                      </m:e>
                      <m:sub>
                        <m:r>
                          <a:rPr lang="tr-TR" b="1" i="1">
                            <a:latin typeface="Cambria Math" panose="02040503050406030204" pitchFamily="18" charset="0"/>
                          </a:rPr>
                          <m:t>𝟐</m:t>
                        </m:r>
                      </m:sub>
                    </m:sSub>
                  </m:oMath>
                </a14:m>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Rastgele üretilen değerler.</a:t>
                </a:r>
              </a:p>
              <a:p>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𝒄</m:t>
                        </m:r>
                      </m:e>
                      <m:sub>
                        <m:r>
                          <a:rPr lang="tr-TR" b="1" i="1">
                            <a:latin typeface="Cambria Math" panose="02040503050406030204" pitchFamily="18" charset="0"/>
                          </a:rPr>
                          <m:t>𝟏</m:t>
                        </m:r>
                      </m:sub>
                    </m:sSub>
                    <m:r>
                      <a:rPr lang="tr-TR" b="1" i="1">
                        <a:latin typeface="Cambria Math" panose="02040503050406030204" pitchFamily="18" charset="0"/>
                      </a:rPr>
                      <m:t>:</m:t>
                    </m:r>
                  </m:oMath>
                </a14:m>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Parçacığın </a:t>
                </a:r>
                <a:r>
                  <a:rPr lang="tr-TR" dirty="0" err="1">
                    <a:latin typeface="Times New Roman" panose="02020603050405020304" pitchFamily="18" charset="0"/>
                    <a:cs typeface="Times New Roman" panose="02020603050405020304" pitchFamily="18" charset="0"/>
                  </a:rPr>
                  <a:t>pbest</a:t>
                </a:r>
                <a:r>
                  <a:rPr lang="tr-TR" dirty="0">
                    <a:latin typeface="Times New Roman" panose="02020603050405020304" pitchFamily="18" charset="0"/>
                    <a:cs typeface="Times New Roman" panose="02020603050405020304" pitchFamily="18" charset="0"/>
                  </a:rPr>
                  <a:t> değerinin yeni hızı ne kadar etkileyeceğini belirten katsayı </a:t>
                </a:r>
                <a14:m>
                  <m:oMath xmlns:m="http://schemas.openxmlformats.org/officeDocument/2006/math">
                    <m:r>
                      <a:rPr lang="tr-TR" i="1">
                        <a:latin typeface="Cambria Math" panose="02040503050406030204" pitchFamily="18" charset="0"/>
                      </a:rPr>
                      <m:t>1.5</m:t>
                    </m:r>
                  </m:oMath>
                </a14:m>
                <a:r>
                  <a:rPr lang="tr-TR" dirty="0">
                    <a:latin typeface="Times New Roman" panose="02020603050405020304" pitchFamily="18" charset="0"/>
                    <a:cs typeface="Times New Roman" panose="02020603050405020304" pitchFamily="18" charset="0"/>
                  </a:rPr>
                  <a:t> ile </a:t>
                </a:r>
                <a14:m>
                  <m:oMath xmlns:m="http://schemas.openxmlformats.org/officeDocument/2006/math">
                    <m:r>
                      <a:rPr lang="tr-TR" i="1">
                        <a:latin typeface="Cambria Math" panose="02040503050406030204" pitchFamily="18" charset="0"/>
                      </a:rPr>
                      <m:t>2</m:t>
                    </m:r>
                  </m:oMath>
                </a14:m>
                <a:r>
                  <a:rPr lang="tr-TR" dirty="0">
                    <a:latin typeface="Times New Roman" panose="02020603050405020304" pitchFamily="18" charset="0"/>
                    <a:cs typeface="Times New Roman" panose="02020603050405020304" pitchFamily="18" charset="0"/>
                  </a:rPr>
                  <a:t> arasında değer alabilir.</a:t>
                </a:r>
              </a:p>
              <a:p>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𝒄</m:t>
                        </m:r>
                      </m:e>
                      <m:sub>
                        <m:r>
                          <a:rPr lang="tr-TR" b="1" i="1">
                            <a:latin typeface="Cambria Math" panose="02040503050406030204" pitchFamily="18" charset="0"/>
                          </a:rPr>
                          <m:t>𝟐</m:t>
                        </m:r>
                      </m:sub>
                    </m:sSub>
                    <m:r>
                      <a:rPr lang="tr-TR" b="1" i="1">
                        <a:latin typeface="Cambria Math" panose="02040503050406030204" pitchFamily="18" charset="0"/>
                      </a:rPr>
                      <m:t>:</m:t>
                    </m:r>
                  </m:oMath>
                </a14:m>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Parçacığın </a:t>
                </a:r>
                <a:r>
                  <a:rPr lang="tr-TR" dirty="0" err="1">
                    <a:latin typeface="Times New Roman" panose="02020603050405020304" pitchFamily="18" charset="0"/>
                    <a:cs typeface="Times New Roman" panose="02020603050405020304" pitchFamily="18" charset="0"/>
                  </a:rPr>
                  <a:t>gbest</a:t>
                </a:r>
                <a:r>
                  <a:rPr lang="tr-TR" dirty="0">
                    <a:latin typeface="Times New Roman" panose="02020603050405020304" pitchFamily="18" charset="0"/>
                    <a:cs typeface="Times New Roman" panose="02020603050405020304" pitchFamily="18" charset="0"/>
                  </a:rPr>
                  <a:t> değerinin yeni hıza ne kadar etki edeceğini belirten katsayı </a:t>
                </a:r>
                <a14:m>
                  <m:oMath xmlns:m="http://schemas.openxmlformats.org/officeDocument/2006/math">
                    <m:r>
                      <a:rPr lang="tr-TR" i="1">
                        <a:latin typeface="Cambria Math" panose="02040503050406030204" pitchFamily="18" charset="0"/>
                      </a:rPr>
                      <m:t>2</m:t>
                    </m:r>
                  </m:oMath>
                </a14:m>
                <a:r>
                  <a:rPr lang="tr-TR" dirty="0">
                    <a:latin typeface="Times New Roman" panose="02020603050405020304" pitchFamily="18" charset="0"/>
                    <a:cs typeface="Times New Roman" panose="02020603050405020304" pitchFamily="18" charset="0"/>
                  </a:rPr>
                  <a:t> ile </a:t>
                </a:r>
                <a14:m>
                  <m:oMath xmlns:m="http://schemas.openxmlformats.org/officeDocument/2006/math">
                    <m:r>
                      <a:rPr lang="tr-TR" i="1">
                        <a:latin typeface="Cambria Math" panose="02040503050406030204" pitchFamily="18" charset="0"/>
                      </a:rPr>
                      <m:t>2.5 </m:t>
                    </m:r>
                  </m:oMath>
                </a14:m>
                <a:r>
                  <a:rPr lang="tr-TR" dirty="0">
                    <a:latin typeface="Times New Roman" panose="02020603050405020304" pitchFamily="18" charset="0"/>
                    <a:cs typeface="Times New Roman" panose="02020603050405020304" pitchFamily="18" charset="0"/>
                  </a:rPr>
                  <a:t>arasında değer alabilir.</a:t>
                </a:r>
              </a:p>
              <a:p>
                <a14:m>
                  <m:oMath xmlns:m="http://schemas.openxmlformats.org/officeDocument/2006/math">
                    <m:r>
                      <a:rPr lang="tr-TR" b="1" i="1">
                        <a:latin typeface="Cambria Math" panose="02040503050406030204" pitchFamily="18" charset="0"/>
                      </a:rPr>
                      <m:t>𝒑𝒃𝒆𝒔𝒕</m:t>
                    </m:r>
                    <m:r>
                      <a:rPr lang="tr-TR" b="1" i="1">
                        <a:latin typeface="Cambria Math" panose="02040503050406030204" pitchFamily="18" charset="0"/>
                      </a:rPr>
                      <m:t>:</m:t>
                    </m:r>
                  </m:oMath>
                </a14:m>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Parçacığın çözüme en çok yaklaştığı durum.</a:t>
                </a:r>
              </a:p>
              <a:p>
                <a14:m>
                  <m:oMath xmlns:m="http://schemas.openxmlformats.org/officeDocument/2006/math">
                    <m:r>
                      <a:rPr lang="tr-TR" b="1" i="1">
                        <a:latin typeface="Cambria Math" panose="02040503050406030204" pitchFamily="18" charset="0"/>
                      </a:rPr>
                      <m:t>𝒈𝒃𝒆𝒔𝒕</m:t>
                    </m:r>
                    <m:r>
                      <a:rPr lang="tr-TR" b="1" i="1">
                        <a:latin typeface="Cambria Math" panose="02040503050406030204" pitchFamily="18" charset="0"/>
                      </a:rPr>
                      <m:t>:</m:t>
                    </m:r>
                  </m:oMath>
                </a14:m>
                <a:r>
                  <a:rPr lang="tr-TR" b="1"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Tüm parçacıklar arasında çözüme en çok yaklaşılan durum.</a:t>
                </a:r>
              </a:p>
              <a:p>
                <a:pPr marL="342900" indent="-342900">
                  <a:buFont typeface="+mj-lt"/>
                  <a:buAutoNum type="arabicPeriod"/>
                </a:pPr>
                <a:endParaRPr lang="tr-TR" dirty="0">
                  <a:latin typeface="Times New Roman" panose="02020603050405020304" pitchFamily="18" charset="0"/>
                  <a:cs typeface="Times New Roman" panose="02020603050405020304" pitchFamily="18" charset="0"/>
                </a:endParaRPr>
              </a:p>
            </p:txBody>
          </p:sp>
        </mc:Choice>
        <mc:Fallback xmlns="">
          <p:sp>
            <p:nvSpPr>
              <p:cNvPr id="3" name="İçerik Yer Tutucusu 2">
                <a:extLst>
                  <a:ext uri="{FF2B5EF4-FFF2-40B4-BE49-F238E27FC236}">
                    <a16:creationId xmlns:a16="http://schemas.microsoft.com/office/drawing/2014/main" xmlns:a14="http://schemas.microsoft.com/office/drawing/2010/main" xmlns="" id="{5A8C1079-61E1-4340-8CF2-F49CC0DCA3C7}"/>
                  </a:ext>
                </a:extLst>
              </p:cNvPr>
              <p:cNvSpPr>
                <a:spLocks noGrp="1" noRot="1" noChangeAspect="1" noMove="1" noResize="1" noEditPoints="1" noAdjustHandles="1" noChangeArrowheads="1" noChangeShapeType="1" noTextEdit="1"/>
              </p:cNvSpPr>
              <p:nvPr>
                <p:ph idx="1"/>
              </p:nvPr>
            </p:nvSpPr>
            <p:spPr>
              <a:xfrm>
                <a:off x="581192" y="1507192"/>
                <a:ext cx="11110221" cy="5075854"/>
              </a:xfrm>
              <a:blipFill rotWithShape="0">
                <a:blip r:embed="rId2"/>
                <a:stretch>
                  <a:fillRect l="-219" t="-1200" r="-603"/>
                </a:stretch>
              </a:blipFill>
            </p:spPr>
            <p:txBody>
              <a:bodyPr/>
              <a:lstStyle/>
              <a:p>
                <a:r>
                  <a:rPr lang="tr-TR">
                    <a:noFill/>
                  </a:rPr>
                  <a:t> </a:t>
                </a:r>
              </a:p>
            </p:txBody>
          </p:sp>
        </mc:Fallback>
      </mc:AlternateContent>
      <p:sp>
        <p:nvSpPr>
          <p:cNvPr id="9" name="Başlık 1">
            <a:extLst>
              <a:ext uri="{FF2B5EF4-FFF2-40B4-BE49-F238E27FC236}">
                <a16:creationId xmlns="" xmlns:a16="http://schemas.microsoft.com/office/drawing/2014/main" id="{B49ED954-B338-456E-B579-35ED32B56781}"/>
              </a:ext>
            </a:extLst>
          </p:cNvPr>
          <p:cNvSpPr txBox="1">
            <a:spLocks/>
          </p:cNvSpPr>
          <p:nvPr/>
        </p:nvSpPr>
        <p:spPr>
          <a:xfrm>
            <a:off x="581192" y="702156"/>
            <a:ext cx="11029616" cy="48656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500" b="1" dirty="0"/>
              <a:t>FONKSİYON TANIMI</a:t>
            </a:r>
            <a:endParaRPr lang="tr-TR" sz="2500" dirty="0"/>
          </a:p>
        </p:txBody>
      </p:sp>
    </p:spTree>
    <p:extLst>
      <p:ext uri="{BB962C8B-B14F-4D97-AF65-F5344CB8AC3E}">
        <p14:creationId xmlns:p14="http://schemas.microsoft.com/office/powerpoint/2010/main" val="2919910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 xmlns:a16="http://schemas.microsoft.com/office/drawing/2014/main" id="{5A8C1079-61E1-4340-8CF2-F49CC0DCA3C7}"/>
              </a:ext>
            </a:extLst>
          </p:cNvPr>
          <p:cNvSpPr>
            <a:spLocks noGrp="1"/>
          </p:cNvSpPr>
          <p:nvPr>
            <p:ph idx="1"/>
          </p:nvPr>
        </p:nvSpPr>
        <p:spPr>
          <a:xfrm>
            <a:off x="581191" y="1148708"/>
            <a:ext cx="11175379" cy="5135714"/>
          </a:xfrm>
        </p:spPr>
        <p:txBody>
          <a:bodyPr>
            <a:normAutofit lnSpcReduction="10000"/>
          </a:bodyPr>
          <a:lstStyle/>
          <a:p>
            <a:pPr marL="0" indent="0">
              <a:buNone/>
            </a:pP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Örnek problemimiz verilen denklemin sonucunu 0 yapacak </a:t>
            </a:r>
            <a:r>
              <a:rPr lang="tr-TR" b="1" dirty="0">
                <a:latin typeface="Times New Roman" panose="02020603050405020304" pitchFamily="18" charset="0"/>
                <a:cs typeface="Times New Roman" panose="02020603050405020304" pitchFamily="18" charset="0"/>
              </a:rPr>
              <a:t>x</a:t>
            </a:r>
            <a:r>
              <a:rPr lang="tr-TR" dirty="0">
                <a:latin typeface="Times New Roman" panose="02020603050405020304" pitchFamily="18" charset="0"/>
                <a:cs typeface="Times New Roman" panose="02020603050405020304" pitchFamily="18" charset="0"/>
              </a:rPr>
              <a:t> değerini bulmak olsun. Burada denklemi bir işin maliyet fonksiyonu olarak düşünebilirsiniz.</a:t>
            </a:r>
          </a:p>
          <a:p>
            <a:pPr marL="0" indent="0">
              <a:buNone/>
            </a:pPr>
            <a:endParaRPr lang="tr-TR" dirty="0">
              <a:latin typeface="Times New Roman" panose="02020603050405020304" pitchFamily="18" charset="0"/>
              <a:cs typeface="Times New Roman" panose="02020603050405020304" pitchFamily="18" charset="0"/>
            </a:endParaRPr>
          </a:p>
          <a:p>
            <a:pPr lvl="0"/>
            <a:r>
              <a:rPr lang="tr-TR" b="1" i="1" dirty="0">
                <a:latin typeface="Times New Roman" panose="02020603050405020304" pitchFamily="18" charset="0"/>
                <a:cs typeface="Times New Roman" panose="02020603050405020304" pitchFamily="18" charset="0"/>
              </a:rPr>
              <a:t>Öncelikle kaç adet parçacık ile çözümü arayacağımızı belirliyoruz.</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Bu sayı arama uzayının genişliğine ve sizin isteğinize bağlı olarak belirlenir. Biz bu örneğimizde 3 belirleyelim.</a:t>
            </a:r>
          </a:p>
          <a:p>
            <a:pPr marL="0" indent="0">
              <a:buNone/>
            </a:pPr>
            <a:r>
              <a:rPr lang="tr-TR" dirty="0">
                <a:latin typeface="Times New Roman" panose="02020603050405020304" pitchFamily="18" charset="0"/>
                <a:cs typeface="Times New Roman" panose="02020603050405020304" pitchFamily="18" charset="0"/>
              </a:rPr>
              <a:t>Parçacıklar rastgele belirlenir. Parçacıkları aşağıda verildiği gibi sırasıyla </a:t>
            </a:r>
            <a:r>
              <a:rPr lang="tr-TR" b="1" i="1" dirty="0">
                <a:latin typeface="Times New Roman" panose="02020603050405020304" pitchFamily="18" charset="0"/>
                <a:cs typeface="Times New Roman" panose="02020603050405020304" pitchFamily="18" charset="0"/>
              </a:rPr>
              <a:t>3, 7, 5</a:t>
            </a:r>
            <a:r>
              <a:rPr lang="tr-TR" dirty="0">
                <a:latin typeface="Times New Roman" panose="02020603050405020304" pitchFamily="18" charset="0"/>
                <a:cs typeface="Times New Roman" panose="02020603050405020304" pitchFamily="18" charset="0"/>
              </a:rPr>
              <a:t> olarak belirledik.</a:t>
            </a:r>
          </a:p>
          <a:p>
            <a:pPr marL="0" indent="0">
              <a:buNone/>
            </a:pPr>
            <a:endParaRPr lang="tr-TR" dirty="0">
              <a:latin typeface="Times New Roman" panose="02020603050405020304" pitchFamily="18" charset="0"/>
              <a:cs typeface="Times New Roman" panose="02020603050405020304" pitchFamily="18" charset="0"/>
            </a:endParaRPr>
          </a:p>
          <a:p>
            <a:pPr marL="0" indent="0">
              <a:buNone/>
            </a:pPr>
            <a:r>
              <a:rPr lang="tr-TR" b="1" i="1" dirty="0">
                <a:latin typeface="Times New Roman" panose="02020603050405020304" pitchFamily="18" charset="0"/>
                <a:cs typeface="Times New Roman" panose="02020603050405020304" pitchFamily="18" charset="0"/>
              </a:rPr>
              <a:t>	</a:t>
            </a:r>
          </a:p>
          <a:p>
            <a:pPr marL="0" indent="0">
              <a:buNone/>
            </a:pPr>
            <a:endParaRPr lang="tr-TR" b="1" i="1" dirty="0">
              <a:latin typeface="Times New Roman" panose="02020603050405020304" pitchFamily="18" charset="0"/>
              <a:cs typeface="Times New Roman" panose="02020603050405020304" pitchFamily="18" charset="0"/>
            </a:endParaRPr>
          </a:p>
          <a:p>
            <a:r>
              <a:rPr lang="tr-TR" b="1" dirty="0">
                <a:latin typeface="Times New Roman" panose="02020603050405020304" pitchFamily="18" charset="0"/>
                <a:cs typeface="Times New Roman" panose="02020603050405020304" pitchFamily="18" charset="0"/>
              </a:rPr>
              <a:t>Her</a:t>
            </a:r>
            <a:r>
              <a:rPr lang="tr-TR" b="1" i="1" dirty="0">
                <a:latin typeface="Times New Roman" panose="02020603050405020304" pitchFamily="18" charset="0"/>
                <a:cs typeface="Times New Roman" panose="02020603050405020304" pitchFamily="18" charset="0"/>
              </a:rPr>
              <a:t> parçacığın uygunluk değeri hesaplanır.</a:t>
            </a:r>
          </a:p>
          <a:p>
            <a:pPr marL="0" indent="0">
              <a:buNone/>
            </a:pPr>
            <a:r>
              <a:rPr lang="tr-TR" sz="1700" dirty="0">
                <a:latin typeface="Times New Roman" panose="02020603050405020304" pitchFamily="18" charset="0"/>
                <a:cs typeface="Times New Roman" panose="02020603050405020304" pitchFamily="18" charset="0"/>
              </a:rPr>
              <a:t>Bu örnekte amacımız problemin denklemini 0’a yaklaştırmak olduğundan uygunluk fonksiyonumuz 	problemin denkleminin ta kendisidir.</a:t>
            </a:r>
          </a:p>
          <a:p>
            <a:pPr lvl="3"/>
            <a:endParaRPr lang="tr-TR" dirty="0">
              <a:latin typeface="Times New Roman" panose="02020603050405020304" pitchFamily="18" charset="0"/>
              <a:cs typeface="Times New Roman" panose="02020603050405020304" pitchFamily="18" charset="0"/>
            </a:endParaRPr>
          </a:p>
          <a:p>
            <a:endParaRPr lang="tr-TR" dirty="0">
              <a:latin typeface="Times New Roman" panose="02020603050405020304" pitchFamily="18" charset="0"/>
              <a:cs typeface="Times New Roman" panose="02020603050405020304" pitchFamily="18" charset="0"/>
            </a:endParaRPr>
          </a:p>
        </p:txBody>
      </p:sp>
      <p:sp>
        <p:nvSpPr>
          <p:cNvPr id="9" name="Başlık 1">
            <a:extLst>
              <a:ext uri="{FF2B5EF4-FFF2-40B4-BE49-F238E27FC236}">
                <a16:creationId xmlns="" xmlns:a16="http://schemas.microsoft.com/office/drawing/2014/main" id="{B49ED954-B338-456E-B579-35ED32B56781}"/>
              </a:ext>
            </a:extLst>
          </p:cNvPr>
          <p:cNvSpPr txBox="1">
            <a:spLocks/>
          </p:cNvSpPr>
          <p:nvPr/>
        </p:nvSpPr>
        <p:spPr>
          <a:xfrm>
            <a:off x="581192" y="702156"/>
            <a:ext cx="11029616" cy="48656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500" b="1" dirty="0"/>
              <a:t>ÖRNEK UYGULAMA</a:t>
            </a:r>
            <a:endParaRPr lang="tr-TR" sz="2500" dirty="0"/>
          </a:p>
        </p:txBody>
      </p:sp>
      <p:pic>
        <p:nvPicPr>
          <p:cNvPr id="25" name="Resim 24">
            <a:extLst>
              <a:ext uri="{FF2B5EF4-FFF2-40B4-BE49-F238E27FC236}">
                <a16:creationId xmlns="" xmlns:a16="http://schemas.microsoft.com/office/drawing/2014/main" id="{2981F695-D173-4CC8-93B6-35DDC0A4DEB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60944" y="2124078"/>
            <a:ext cx="2552700" cy="586740"/>
          </a:xfrm>
          <a:prstGeom prst="rect">
            <a:avLst/>
          </a:prstGeom>
          <a:noFill/>
          <a:ln>
            <a:noFill/>
          </a:ln>
        </p:spPr>
      </p:pic>
      <p:pic>
        <p:nvPicPr>
          <p:cNvPr id="26" name="Resim 25">
            <a:extLst>
              <a:ext uri="{FF2B5EF4-FFF2-40B4-BE49-F238E27FC236}">
                <a16:creationId xmlns="" xmlns:a16="http://schemas.microsoft.com/office/drawing/2014/main" id="{9B74C56C-96A3-41FA-AB7C-786F373781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68132" y="4184059"/>
            <a:ext cx="1081124" cy="1212363"/>
          </a:xfrm>
          <a:prstGeom prst="rect">
            <a:avLst/>
          </a:prstGeom>
          <a:noFill/>
          <a:ln>
            <a:noFill/>
          </a:ln>
        </p:spPr>
      </p:pic>
    </p:spTree>
    <p:extLst>
      <p:ext uri="{BB962C8B-B14F-4D97-AF65-F5344CB8AC3E}">
        <p14:creationId xmlns:p14="http://schemas.microsoft.com/office/powerpoint/2010/main" val="25450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 xmlns:a16="http://schemas.microsoft.com/office/drawing/2014/main" id="{5A8C1079-61E1-4340-8CF2-F49CC0DCA3C7}"/>
              </a:ext>
            </a:extLst>
          </p:cNvPr>
          <p:cNvSpPr>
            <a:spLocks noGrp="1"/>
          </p:cNvSpPr>
          <p:nvPr>
            <p:ph idx="1"/>
          </p:nvPr>
        </p:nvSpPr>
        <p:spPr>
          <a:xfrm>
            <a:off x="581191" y="1148708"/>
            <a:ext cx="11175379" cy="5343532"/>
          </a:xfrm>
        </p:spPr>
        <p:txBody>
          <a:bodyPr>
            <a:normAutofit/>
          </a:bodyPr>
          <a:lstStyle/>
          <a:p>
            <a:pPr marL="0" indent="0">
              <a:buNone/>
            </a:pPr>
            <a:endParaRPr lang="tr-TR" dirty="0">
              <a:latin typeface="Times New Roman" panose="02020603050405020304" pitchFamily="18" charset="0"/>
              <a:cs typeface="Times New Roman" panose="02020603050405020304" pitchFamily="18" charset="0"/>
            </a:endParaRPr>
          </a:p>
          <a:p>
            <a:pPr marL="0" indent="0">
              <a:buNone/>
            </a:pP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Görüldüğü üzere belirlediğimiz x değerlerini denklemde yerine koyarak uygunluk değerlerini kolayca elde ettik. Tekrar hatırlatmak gerekirse; amacımız uygunluk değeri 0 olan x değerini bulmaktı.</a:t>
            </a:r>
          </a:p>
          <a:p>
            <a:pPr lvl="0"/>
            <a:r>
              <a:rPr lang="tr-TR" b="1" i="1" dirty="0" err="1">
                <a:latin typeface="Times New Roman" panose="02020603050405020304" pitchFamily="18" charset="0"/>
                <a:cs typeface="Times New Roman" panose="02020603050405020304" pitchFamily="18" charset="0"/>
              </a:rPr>
              <a:t>pbest</a:t>
            </a:r>
            <a:r>
              <a:rPr lang="tr-TR" b="1" i="1" dirty="0">
                <a:latin typeface="Times New Roman" panose="02020603050405020304" pitchFamily="18" charset="0"/>
                <a:cs typeface="Times New Roman" panose="02020603050405020304" pitchFamily="18" charset="0"/>
              </a:rPr>
              <a:t> ve </a:t>
            </a:r>
            <a:r>
              <a:rPr lang="tr-TR" b="1" i="1" dirty="0" err="1">
                <a:latin typeface="Times New Roman" panose="02020603050405020304" pitchFamily="18" charset="0"/>
                <a:cs typeface="Times New Roman" panose="02020603050405020304" pitchFamily="18" charset="0"/>
              </a:rPr>
              <a:t>gbest</a:t>
            </a:r>
            <a:r>
              <a:rPr lang="tr-TR" b="1" i="1" dirty="0">
                <a:latin typeface="Times New Roman" panose="02020603050405020304" pitchFamily="18" charset="0"/>
                <a:cs typeface="Times New Roman" panose="02020603050405020304" pitchFamily="18" charset="0"/>
              </a:rPr>
              <a:t> değerleri hesaplanır.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Şuan ilk </a:t>
            </a:r>
            <a:r>
              <a:rPr lang="tr-TR" dirty="0" err="1">
                <a:latin typeface="Times New Roman" panose="02020603050405020304" pitchFamily="18" charset="0"/>
                <a:cs typeface="Times New Roman" panose="02020603050405020304" pitchFamily="18" charset="0"/>
              </a:rPr>
              <a:t>iterasyonda</a:t>
            </a:r>
            <a:r>
              <a:rPr lang="tr-TR" dirty="0">
                <a:latin typeface="Times New Roman" panose="02020603050405020304" pitchFamily="18" charset="0"/>
                <a:cs typeface="Times New Roman" panose="02020603050405020304" pitchFamily="18" charset="0"/>
              </a:rPr>
              <a:t> olduğumuzdan parçacıkların kendileri zaten </a:t>
            </a:r>
            <a:r>
              <a:rPr lang="tr-TR" b="1" i="1" dirty="0" err="1">
                <a:latin typeface="Times New Roman" panose="02020603050405020304" pitchFamily="18" charset="0"/>
                <a:cs typeface="Times New Roman" panose="02020603050405020304" pitchFamily="18" charset="0"/>
              </a:rPr>
              <a:t>pbest</a:t>
            </a:r>
            <a:r>
              <a:rPr lang="tr-TR" dirty="0" err="1">
                <a:latin typeface="Times New Roman" panose="02020603050405020304" pitchFamily="18" charset="0"/>
                <a:cs typeface="Times New Roman" panose="02020603050405020304" pitchFamily="18" charset="0"/>
              </a:rPr>
              <a:t>’leridir</a:t>
            </a:r>
            <a:r>
              <a:rPr lang="tr-TR" dirty="0">
                <a:latin typeface="Times New Roman" panose="02020603050405020304" pitchFamily="18" charset="0"/>
                <a:cs typeface="Times New Roman" panose="02020603050405020304" pitchFamily="18" charset="0"/>
              </a:rPr>
              <a:t>. </a:t>
            </a:r>
            <a:r>
              <a:rPr lang="tr-TR" b="1" i="1" dirty="0" err="1">
                <a:latin typeface="Times New Roman" panose="02020603050405020304" pitchFamily="18" charset="0"/>
                <a:cs typeface="Times New Roman" panose="02020603050405020304" pitchFamily="18" charset="0"/>
              </a:rPr>
              <a:t>gbest</a:t>
            </a:r>
            <a:r>
              <a:rPr lang="tr-TR" dirty="0">
                <a:latin typeface="Times New Roman" panose="02020603050405020304" pitchFamily="18" charset="0"/>
                <a:cs typeface="Times New Roman" panose="02020603050405020304" pitchFamily="18" charset="0"/>
              </a:rPr>
              <a:t> ise 0'a en yakın olan </a:t>
            </a:r>
            <a:r>
              <a:rPr lang="tr-TR" b="1" i="1" dirty="0">
                <a:latin typeface="Times New Roman" panose="02020603050405020304" pitchFamily="18" charset="0"/>
                <a:cs typeface="Times New Roman" panose="02020603050405020304" pitchFamily="18" charset="0"/>
              </a:rPr>
              <a:t>P1</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parçacığıdir</a:t>
            </a:r>
            <a:r>
              <a:rPr lang="tr-TR" dirty="0">
                <a:latin typeface="Times New Roman" panose="02020603050405020304" pitchFamily="18" charset="0"/>
                <a:cs typeface="Times New Roman" panose="02020603050405020304" pitchFamily="18" charset="0"/>
              </a:rPr>
              <a:t>.</a:t>
            </a:r>
          </a:p>
          <a:p>
            <a:pPr lvl="0"/>
            <a:r>
              <a:rPr lang="tr-TR" b="1" i="1" dirty="0">
                <a:latin typeface="Times New Roman" panose="02020603050405020304" pitchFamily="18" charset="0"/>
                <a:cs typeface="Times New Roman" panose="02020603050405020304" pitchFamily="18" charset="0"/>
              </a:rPr>
              <a:t>c1, c2 değerleri ve rastgele olarak rand1, rand2 değerleri belirlenir.</a:t>
            </a:r>
            <a:endParaRPr lang="tr-TR" dirty="0">
              <a:latin typeface="Times New Roman" panose="02020603050405020304" pitchFamily="18" charset="0"/>
              <a:cs typeface="Times New Roman" panose="02020603050405020304" pitchFamily="18" charset="0"/>
            </a:endParaRPr>
          </a:p>
          <a:p>
            <a:pPr marL="0" indent="0">
              <a:buNone/>
            </a:pPr>
            <a:r>
              <a:rPr lang="tr-TR" dirty="0">
                <a:latin typeface="Times New Roman" panose="02020603050405020304" pitchFamily="18" charset="0"/>
                <a:cs typeface="Times New Roman" panose="02020603050405020304" pitchFamily="18" charset="0"/>
              </a:rPr>
              <a:t>c1 ve c2 değerleri genellikle 2 belirlenir ben de bu parametreleri 2 olarak belirliyorum.</a:t>
            </a:r>
          </a:p>
          <a:p>
            <a:pPr marL="0" indent="0">
              <a:buNone/>
            </a:pPr>
            <a:r>
              <a:rPr lang="tr-TR" b="1" i="1" dirty="0">
                <a:latin typeface="Times New Roman" panose="02020603050405020304" pitchFamily="18" charset="0"/>
                <a:cs typeface="Times New Roman" panose="02020603050405020304" pitchFamily="18" charset="0"/>
              </a:rPr>
              <a:t>rand1 </a:t>
            </a:r>
            <a:r>
              <a:rPr lang="tr-TR" dirty="0">
                <a:latin typeface="Times New Roman" panose="02020603050405020304" pitchFamily="18" charset="0"/>
                <a:cs typeface="Times New Roman" panose="02020603050405020304" pitchFamily="18" charset="0"/>
              </a:rPr>
              <a:t>ve </a:t>
            </a:r>
            <a:r>
              <a:rPr lang="tr-TR" b="1" i="1" dirty="0">
                <a:latin typeface="Times New Roman" panose="02020603050405020304" pitchFamily="18" charset="0"/>
                <a:cs typeface="Times New Roman" panose="02020603050405020304" pitchFamily="18" charset="0"/>
              </a:rPr>
              <a:t>rand2 </a:t>
            </a:r>
            <a:r>
              <a:rPr lang="tr-TR" dirty="0">
                <a:latin typeface="Times New Roman" panose="02020603050405020304" pitchFamily="18" charset="0"/>
                <a:cs typeface="Times New Roman" panose="02020603050405020304" pitchFamily="18" charset="0"/>
              </a:rPr>
              <a:t>değerini de hesaplama kolaylığı açısından 2 belirliyorum.</a:t>
            </a:r>
          </a:p>
          <a:p>
            <a:pPr marL="0" indent="0">
              <a:buNone/>
            </a:pPr>
            <a:r>
              <a:rPr lang="tr-TR" dirty="0">
                <a:latin typeface="Times New Roman" panose="02020603050405020304" pitchFamily="18" charset="0"/>
                <a:cs typeface="Times New Roman" panose="02020603050405020304" pitchFamily="18" charset="0"/>
              </a:rPr>
              <a:t>Ayrıca daha ilk </a:t>
            </a:r>
            <a:r>
              <a:rPr lang="tr-TR" dirty="0" err="1">
                <a:latin typeface="Times New Roman" panose="02020603050405020304" pitchFamily="18" charset="0"/>
                <a:cs typeface="Times New Roman" panose="02020603050405020304" pitchFamily="18" charset="0"/>
              </a:rPr>
              <a:t>iterasyonda</a:t>
            </a:r>
            <a:r>
              <a:rPr lang="tr-TR" dirty="0">
                <a:latin typeface="Times New Roman" panose="02020603050405020304" pitchFamily="18" charset="0"/>
                <a:cs typeface="Times New Roman" panose="02020603050405020304" pitchFamily="18" charset="0"/>
              </a:rPr>
              <a:t> olduğumuzdan parçacıklar herhangi bir hıza sahip değildir. Bu nedenle ilk değişim hızı </a:t>
            </a:r>
            <a:r>
              <a:rPr lang="tr-TR" b="1" i="1" dirty="0">
                <a:latin typeface="Times New Roman" panose="02020603050405020304" pitchFamily="18" charset="0"/>
                <a:cs typeface="Times New Roman" panose="02020603050405020304" pitchFamily="18" charset="0"/>
              </a:rPr>
              <a:t>V0</a:t>
            </a:r>
            <a:r>
              <a:rPr lang="tr-TR" dirty="0">
                <a:latin typeface="Times New Roman" panose="02020603050405020304" pitchFamily="18" charset="0"/>
                <a:cs typeface="Times New Roman" panose="02020603050405020304" pitchFamily="18" charset="0"/>
              </a:rPr>
              <a:t>'ı 0 kabul ediyoruz.</a:t>
            </a:r>
          </a:p>
          <a:p>
            <a:endParaRPr lang="tr-TR" dirty="0">
              <a:latin typeface="Times New Roman" panose="02020603050405020304" pitchFamily="18" charset="0"/>
              <a:cs typeface="Times New Roman" panose="02020603050405020304" pitchFamily="18" charset="0"/>
            </a:endParaRPr>
          </a:p>
        </p:txBody>
      </p:sp>
      <p:sp>
        <p:nvSpPr>
          <p:cNvPr id="9" name="Başlık 1">
            <a:extLst>
              <a:ext uri="{FF2B5EF4-FFF2-40B4-BE49-F238E27FC236}">
                <a16:creationId xmlns="" xmlns:a16="http://schemas.microsoft.com/office/drawing/2014/main" id="{B49ED954-B338-456E-B579-35ED32B56781}"/>
              </a:ext>
            </a:extLst>
          </p:cNvPr>
          <p:cNvSpPr txBox="1">
            <a:spLocks/>
          </p:cNvSpPr>
          <p:nvPr/>
        </p:nvSpPr>
        <p:spPr>
          <a:xfrm>
            <a:off x="581192" y="702156"/>
            <a:ext cx="11029616" cy="48656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500" b="1" dirty="0"/>
              <a:t>ÖRNEK UYGULAMA</a:t>
            </a:r>
            <a:endParaRPr lang="tr-TR" sz="2500" dirty="0"/>
          </a:p>
        </p:txBody>
      </p:sp>
      <p:pic>
        <p:nvPicPr>
          <p:cNvPr id="10" name="Resim 9">
            <a:extLst>
              <a:ext uri="{FF2B5EF4-FFF2-40B4-BE49-F238E27FC236}">
                <a16:creationId xmlns="" xmlns:a16="http://schemas.microsoft.com/office/drawing/2014/main" id="{AA883292-FB00-4804-A6A2-466D89D04A9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13887" y="945438"/>
            <a:ext cx="1085850" cy="1115695"/>
          </a:xfrm>
          <a:prstGeom prst="rect">
            <a:avLst/>
          </a:prstGeom>
          <a:noFill/>
          <a:ln>
            <a:noFill/>
          </a:ln>
        </p:spPr>
      </p:pic>
    </p:spTree>
    <p:extLst>
      <p:ext uri="{BB962C8B-B14F-4D97-AF65-F5344CB8AC3E}">
        <p14:creationId xmlns:p14="http://schemas.microsoft.com/office/powerpoint/2010/main" val="2375105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 xmlns:a16="http://schemas.microsoft.com/office/drawing/2014/main" id="{5A8C1079-61E1-4340-8CF2-F49CC0DCA3C7}"/>
              </a:ext>
            </a:extLst>
          </p:cNvPr>
          <p:cNvSpPr>
            <a:spLocks noGrp="1"/>
          </p:cNvSpPr>
          <p:nvPr>
            <p:ph idx="1"/>
          </p:nvPr>
        </p:nvSpPr>
        <p:spPr>
          <a:xfrm>
            <a:off x="581191" y="1148708"/>
            <a:ext cx="11175379" cy="1170543"/>
          </a:xfrm>
        </p:spPr>
        <p:txBody>
          <a:bodyPr>
            <a:normAutofit/>
          </a:bodyPr>
          <a:lstStyle/>
          <a:p>
            <a:pPr marL="0" indent="0">
              <a:buNone/>
            </a:pPr>
            <a:r>
              <a:rPr lang="tr-TR" dirty="0">
                <a:latin typeface="Times New Roman" panose="02020603050405020304" pitchFamily="18" charset="0"/>
                <a:cs typeface="Times New Roman" panose="02020603050405020304" pitchFamily="18" charset="0"/>
              </a:rPr>
              <a:t>Nihayet sıra değişim fonksiyonumuzu kullanarak parçacıkların değişimini hesaplamaya geldi</a:t>
            </a:r>
          </a:p>
          <a:p>
            <a:r>
              <a:rPr lang="tr-TR" b="1" i="1" dirty="0">
                <a:latin typeface="Times New Roman" panose="02020603050405020304" pitchFamily="18" charset="0"/>
                <a:cs typeface="Times New Roman" panose="02020603050405020304" pitchFamily="18" charset="0"/>
              </a:rPr>
              <a:t>Parçacıkların değişim hızları </a:t>
            </a:r>
            <a:r>
              <a:rPr lang="tr-TR" b="1" i="1">
                <a:latin typeface="Times New Roman" panose="02020603050405020304" pitchFamily="18" charset="0"/>
                <a:cs typeface="Times New Roman" panose="02020603050405020304" pitchFamily="18" charset="0"/>
              </a:rPr>
              <a:t>hesaplanır.</a:t>
            </a:r>
            <a:endParaRPr lang="tr-TR" dirty="0">
              <a:latin typeface="Times New Roman" panose="02020603050405020304" pitchFamily="18" charset="0"/>
              <a:cs typeface="Times New Roman" panose="02020603050405020304" pitchFamily="18" charset="0"/>
            </a:endParaRPr>
          </a:p>
          <a:p>
            <a:pPr algn="ctr"/>
            <a:endParaRPr lang="tr-TR" dirty="0">
              <a:latin typeface="Times New Roman" panose="02020603050405020304" pitchFamily="18" charset="0"/>
              <a:cs typeface="Times New Roman" panose="02020603050405020304" pitchFamily="18" charset="0"/>
            </a:endParaRPr>
          </a:p>
        </p:txBody>
      </p:sp>
      <p:sp>
        <p:nvSpPr>
          <p:cNvPr id="9" name="Başlık 1">
            <a:extLst>
              <a:ext uri="{FF2B5EF4-FFF2-40B4-BE49-F238E27FC236}">
                <a16:creationId xmlns="" xmlns:a16="http://schemas.microsoft.com/office/drawing/2014/main" id="{B49ED954-B338-456E-B579-35ED32B56781}"/>
              </a:ext>
            </a:extLst>
          </p:cNvPr>
          <p:cNvSpPr txBox="1">
            <a:spLocks/>
          </p:cNvSpPr>
          <p:nvPr/>
        </p:nvSpPr>
        <p:spPr>
          <a:xfrm>
            <a:off x="581192" y="702156"/>
            <a:ext cx="11029616" cy="486564"/>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tr-TR" sz="2500" b="1" dirty="0"/>
              <a:t>ÖRNEK UYGULAMA</a:t>
            </a:r>
            <a:endParaRPr lang="tr-TR" sz="2500" dirty="0"/>
          </a:p>
        </p:txBody>
      </p:sp>
      <p:pic>
        <p:nvPicPr>
          <p:cNvPr id="6" name="Resim 5">
            <a:extLst>
              <a:ext uri="{FF2B5EF4-FFF2-40B4-BE49-F238E27FC236}">
                <a16:creationId xmlns="" xmlns:a16="http://schemas.microsoft.com/office/drawing/2014/main" id="{1C8FCEC2-6377-4EF1-8767-58FB3F91DA1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28178" y="1906791"/>
            <a:ext cx="4135641" cy="1170543"/>
          </a:xfrm>
          <a:prstGeom prst="rect">
            <a:avLst/>
          </a:prstGeom>
          <a:noFill/>
          <a:ln>
            <a:noFill/>
          </a:ln>
        </p:spPr>
      </p:pic>
      <p:sp>
        <p:nvSpPr>
          <p:cNvPr id="2" name="Dikdörtgen 1">
            <a:extLst>
              <a:ext uri="{FF2B5EF4-FFF2-40B4-BE49-F238E27FC236}">
                <a16:creationId xmlns="" xmlns:a16="http://schemas.microsoft.com/office/drawing/2014/main" id="{263E290E-5C94-4927-8210-41C336E094C5}"/>
              </a:ext>
            </a:extLst>
          </p:cNvPr>
          <p:cNvSpPr/>
          <p:nvPr/>
        </p:nvSpPr>
        <p:spPr>
          <a:xfrm>
            <a:off x="581191" y="3081892"/>
            <a:ext cx="6096000" cy="1660583"/>
          </a:xfrm>
          <a:prstGeom prst="rect">
            <a:avLst/>
          </a:prstGeom>
        </p:spPr>
        <p:txBody>
          <a:bodyPr>
            <a:spAutoFit/>
          </a:bodyPr>
          <a:lstStyle/>
          <a:p>
            <a:pPr>
              <a:lnSpc>
                <a:spcPct val="107000"/>
              </a:lnSpc>
              <a:spcAft>
                <a:spcPts val="800"/>
              </a:spcAft>
            </a:pPr>
            <a:r>
              <a:rPr lang="tr-TR" sz="1700" dirty="0">
                <a:latin typeface="Times New Roman" panose="02020603050405020304" pitchFamily="18" charset="0"/>
                <a:ea typeface="Calibri" panose="020F0502020204030204" pitchFamily="34" charset="0"/>
                <a:cs typeface="Times New Roman" panose="02020603050405020304" pitchFamily="18" charset="0"/>
              </a:rPr>
              <a:t>Böylece formülümüzü kullanarak parçacıkların değişimi hesaplanmış oldu.</a:t>
            </a:r>
          </a:p>
          <a:p>
            <a:pPr marL="342900" lvl="0" indent="-342900">
              <a:lnSpc>
                <a:spcPct val="107000"/>
              </a:lnSpc>
              <a:spcAft>
                <a:spcPts val="800"/>
              </a:spcAft>
              <a:buSzPts val="1000"/>
              <a:buFont typeface="Symbol" panose="05050102010706020507" pitchFamily="18" charset="2"/>
              <a:buChar char=""/>
              <a:tabLst>
                <a:tab pos="457200" algn="l"/>
              </a:tabLst>
            </a:pPr>
            <a:r>
              <a:rPr lang="tr-TR" sz="1700" b="1" i="1" dirty="0">
                <a:latin typeface="Times New Roman" panose="02020603050405020304" pitchFamily="18" charset="0"/>
                <a:ea typeface="Calibri" panose="020F0502020204030204" pitchFamily="34" charset="0"/>
                <a:cs typeface="Times New Roman" panose="02020603050405020304" pitchFamily="18" charset="0"/>
              </a:rPr>
              <a:t>Parçacıkların yeni değerleri belirlenir.</a:t>
            </a:r>
            <a:endParaRPr lang="tr-TR" sz="1700" dirty="0">
              <a:latin typeface="Times New Roman" panose="02020603050405020304" pitchFamily="18" charset="0"/>
              <a:ea typeface="Calibri" panose="020F0502020204030204" pitchFamily="34" charset="0"/>
              <a:cs typeface="Times New Roman" panose="02020603050405020304" pitchFamily="18" charset="0"/>
            </a:endParaRPr>
          </a:p>
          <a:p>
            <a:r>
              <a:rPr lang="tr-TR" sz="1700" dirty="0">
                <a:latin typeface="Times New Roman" panose="02020603050405020304" pitchFamily="18" charset="0"/>
                <a:ea typeface="Calibri" panose="020F0502020204030204" pitchFamily="34" charset="0"/>
                <a:cs typeface="Times New Roman" panose="02020603050405020304" pitchFamily="18" charset="0"/>
              </a:rPr>
              <a:t>Bu aşamada parçacıklar, değişim değerleri ile toplanarak yeni parçacıklar belirlenir.</a:t>
            </a:r>
            <a:endParaRPr lang="tr-TR" sz="1700" dirty="0">
              <a:latin typeface="Times New Roman" panose="02020603050405020304" pitchFamily="18" charset="0"/>
              <a:cs typeface="Times New Roman" panose="02020603050405020304" pitchFamily="18" charset="0"/>
            </a:endParaRPr>
          </a:p>
        </p:txBody>
      </p:sp>
      <p:pic>
        <p:nvPicPr>
          <p:cNvPr id="8" name="Resim 7">
            <a:extLst>
              <a:ext uri="{FF2B5EF4-FFF2-40B4-BE49-F238E27FC236}">
                <a16:creationId xmlns="" xmlns:a16="http://schemas.microsoft.com/office/drawing/2014/main" id="{18C092BE-4715-427D-9F83-EB5254E391D3}"/>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7562" y="4589033"/>
            <a:ext cx="1596875" cy="1004726"/>
          </a:xfrm>
          <a:prstGeom prst="rect">
            <a:avLst/>
          </a:prstGeom>
          <a:noFill/>
          <a:ln>
            <a:noFill/>
          </a:ln>
        </p:spPr>
      </p:pic>
    </p:spTree>
    <p:extLst>
      <p:ext uri="{BB962C8B-B14F-4D97-AF65-F5344CB8AC3E}">
        <p14:creationId xmlns:p14="http://schemas.microsoft.com/office/powerpoint/2010/main" val="8420137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469</Words>
  <Application>Microsoft Office PowerPoint</Application>
  <PresentationFormat>Geniş ekran</PresentationFormat>
  <Paragraphs>89</Paragraphs>
  <Slides>13</Slides>
  <Notes>0</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13</vt:i4>
      </vt:variant>
    </vt:vector>
  </HeadingPairs>
  <TitlesOfParts>
    <vt:vector size="24" baseType="lpstr">
      <vt:lpstr>Arial</vt:lpstr>
      <vt:lpstr>Caladea</vt:lpstr>
      <vt:lpstr>Calibri</vt:lpstr>
      <vt:lpstr>Cambria Math</vt:lpstr>
      <vt:lpstr>Century Gothic</vt:lpstr>
      <vt:lpstr>Symbol</vt:lpstr>
      <vt:lpstr>Times New Roman</vt:lpstr>
      <vt:lpstr>Wingdings</vt:lpstr>
      <vt:lpstr>Wingdings 2</vt:lpstr>
      <vt:lpstr>Wingdings 3</vt:lpstr>
      <vt:lpstr>İyon</vt:lpstr>
      <vt:lpstr>Yapay zeka parçacık sürü optimizasyonu</vt:lpstr>
      <vt:lpstr>Optimizasyon Ne demektir?</vt:lpstr>
      <vt:lpstr>Parçacık sürü optimizasyonu nedir? </vt:lpstr>
      <vt:lpstr>Hayvan sürülerinin görünüşü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2020-04-07T18:24:44Z</dcterms:created>
  <dcterms:modified xsi:type="dcterms:W3CDTF">2020-04-16T19:00:55Z</dcterms:modified>
</cp:coreProperties>
</file>